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49" r:id="rId4"/>
  </p:sldMasterIdLst>
  <p:notesMasterIdLst>
    <p:notesMasterId r:id="rId23"/>
  </p:notesMasterIdLst>
  <p:handoutMasterIdLst>
    <p:handoutMasterId r:id="rId24"/>
  </p:handoutMasterIdLst>
  <p:sldIdLst>
    <p:sldId id="256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577"/>
    <a:srgbClr val="432A88"/>
    <a:srgbClr val="8F77D5"/>
    <a:srgbClr val="605970"/>
    <a:srgbClr val="433C54"/>
    <a:srgbClr val="DC4C81"/>
    <a:srgbClr val="AD97ED"/>
    <a:srgbClr val="00A3A0"/>
    <a:srgbClr val="CA85DE"/>
    <a:srgbClr val="EB4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79651" autoAdjust="0"/>
  </p:normalViewPr>
  <p:slideViewPr>
    <p:cSldViewPr snapToGrid="0" snapToObjects="1">
      <p:cViewPr varScale="1">
        <p:scale>
          <a:sx n="71" d="100"/>
          <a:sy n="71" d="100"/>
        </p:scale>
        <p:origin x="648" y="78"/>
      </p:cViewPr>
      <p:guideLst/>
    </p:cSldViewPr>
  </p:slideViewPr>
  <p:outlineViewPr>
    <p:cViewPr>
      <p:scale>
        <a:sx n="33" d="100"/>
        <a:sy n="33" d="100"/>
      </p:scale>
      <p:origin x="0" y="-40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>
        <p:scale>
          <a:sx n="100" d="100"/>
          <a:sy n="100" d="100"/>
        </p:scale>
        <p:origin x="2962" y="-19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1</c:v>
                </c:pt>
                <c:pt idx="1">
                  <c:v>2-3</c:v>
                </c:pt>
                <c:pt idx="2">
                  <c:v>4-5</c:v>
                </c:pt>
                <c:pt idx="3">
                  <c:v>6-10</c:v>
                </c:pt>
                <c:pt idx="4">
                  <c:v>11-20</c:v>
                </c:pt>
                <c:pt idx="5">
                  <c:v>mehr als 20</c:v>
                </c:pt>
                <c:pt idx="6">
                  <c:v>Keine</c:v>
                </c:pt>
                <c:pt idx="7">
                  <c:v>Weiß nicht / keine Angabe</c:v>
                </c:pt>
              </c:strCache>
            </c:strRef>
          </c:cat>
          <c:val>
            <c:numRef>
              <c:f>Sheet1!$B$2:$B$9</c:f>
              <c:numCache>
                <c:formatCode>0.00%</c:formatCode>
                <c:ptCount val="8"/>
                <c:pt idx="0">
                  <c:v>5.9299999999999999E-2</c:v>
                </c:pt>
                <c:pt idx="1">
                  <c:v>0.32190000000000002</c:v>
                </c:pt>
                <c:pt idx="2">
                  <c:v>0.2883</c:v>
                </c:pt>
                <c:pt idx="3">
                  <c:v>0.15490000000000001</c:v>
                </c:pt>
                <c:pt idx="4">
                  <c:v>4.3799999999999999E-2</c:v>
                </c:pt>
                <c:pt idx="5">
                  <c:v>2.5999999999999999E-2</c:v>
                </c:pt>
                <c:pt idx="6">
                  <c:v>6.4600000000000005E-2</c:v>
                </c:pt>
                <c:pt idx="7">
                  <c:v>4.1200000000000001E-2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04-42BA-83D5-AF163D88538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(n=957)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mehrmals pro Woche</c:v>
                </c:pt>
                <c:pt idx="1">
                  <c:v>einmal pro Woche</c:v>
                </c:pt>
                <c:pt idx="2">
                  <c:v>ein bis zwei Mal pro Monat</c:v>
                </c:pt>
                <c:pt idx="3">
                  <c:v>weniger als ein Mal pro Monat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0.30199999999999999</c:v>
                </c:pt>
                <c:pt idx="1">
                  <c:v>0.28649999999999998</c:v>
                </c:pt>
                <c:pt idx="2">
                  <c:v>0.2427</c:v>
                </c:pt>
                <c:pt idx="3">
                  <c:v>0.12540000000000001</c:v>
                </c:pt>
                <c:pt idx="4">
                  <c:v>4.3400000000000001E-2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3F-4664-896C-22C93EAA5FD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(n=957)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Ja</c:v>
                </c:pt>
                <c:pt idx="1">
                  <c:v>Eher ja</c:v>
                </c:pt>
                <c:pt idx="2">
                  <c:v>Eher nein</c:v>
                </c:pt>
                <c:pt idx="3">
                  <c:v>Nein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0.21690000000000001</c:v>
                </c:pt>
                <c:pt idx="1">
                  <c:v>0.3891</c:v>
                </c:pt>
                <c:pt idx="2">
                  <c:v>0.2772</c:v>
                </c:pt>
                <c:pt idx="3">
                  <c:v>5.4300000000000001E-2</c:v>
                </c:pt>
                <c:pt idx="4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0E-4877-9B39-1B88FC2B2F3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(n=957)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Weniger als ein Jahr</c:v>
                </c:pt>
                <c:pt idx="1">
                  <c:v>1-2 Jahre</c:v>
                </c:pt>
                <c:pt idx="2">
                  <c:v>3-5 Jahre</c:v>
                </c:pt>
                <c:pt idx="3">
                  <c:v>6-10 Jahre</c:v>
                </c:pt>
                <c:pt idx="4">
                  <c:v>11-20 Jahre</c:v>
                </c:pt>
                <c:pt idx="5">
                  <c:v>21-30 Jahre</c:v>
                </c:pt>
                <c:pt idx="6">
                  <c:v>Länger als 30 Jahre</c:v>
                </c:pt>
                <c:pt idx="7">
                  <c:v>Weiß nicht / keine Angabe</c:v>
                </c:pt>
              </c:strCache>
            </c:strRef>
          </c:cat>
          <c:val>
            <c:numRef>
              <c:f>Sheet1!$B$2:$B$9</c:f>
              <c:numCache>
                <c:formatCode>0.00%</c:formatCode>
                <c:ptCount val="8"/>
                <c:pt idx="0">
                  <c:v>7.4000000000000003E-3</c:v>
                </c:pt>
                <c:pt idx="1">
                  <c:v>1.17E-2</c:v>
                </c:pt>
                <c:pt idx="2">
                  <c:v>6.5699999999999995E-2</c:v>
                </c:pt>
                <c:pt idx="3">
                  <c:v>0.1356</c:v>
                </c:pt>
                <c:pt idx="4">
                  <c:v>0.2349</c:v>
                </c:pt>
                <c:pt idx="5">
                  <c:v>0.17780000000000001</c:v>
                </c:pt>
                <c:pt idx="6">
                  <c:v>0.30599999999999999</c:v>
                </c:pt>
                <c:pt idx="7">
                  <c:v>6.0999999999999999E-2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F9-4B9C-8F13-28551766D64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(n=957)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Ja</c:v>
                </c:pt>
                <c:pt idx="1">
                  <c:v>Eher ja</c:v>
                </c:pt>
                <c:pt idx="2">
                  <c:v>Eher nein</c:v>
                </c:pt>
                <c:pt idx="3">
                  <c:v>Nein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0.627</c:v>
                </c:pt>
                <c:pt idx="1">
                  <c:v>0.21629999999999999</c:v>
                </c:pt>
                <c:pt idx="2">
                  <c:v>6.6100000000000006E-2</c:v>
                </c:pt>
                <c:pt idx="3">
                  <c:v>2.5999999999999999E-2</c:v>
                </c:pt>
                <c:pt idx="4">
                  <c:v>6.4600000000000005E-2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F8-4C67-A3A6-A0413E58E9E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Ja</c:v>
                </c:pt>
                <c:pt idx="1">
                  <c:v>Eher ja</c:v>
                </c:pt>
                <c:pt idx="2">
                  <c:v>Eher nein</c:v>
                </c:pt>
                <c:pt idx="3">
                  <c:v>Nein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0.45669999999999999</c:v>
                </c:pt>
                <c:pt idx="1">
                  <c:v>0.33939999999999998</c:v>
                </c:pt>
                <c:pt idx="2">
                  <c:v>7.2800000000000004E-2</c:v>
                </c:pt>
                <c:pt idx="3">
                  <c:v>3.0300000000000001E-2</c:v>
                </c:pt>
                <c:pt idx="4">
                  <c:v>0.1008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16-42AD-90FF-1E9D1CDF775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Ja, gänzlich.</c:v>
                </c:pt>
                <c:pt idx="1">
                  <c:v>Ja, eine Zeit lang.</c:v>
                </c:pt>
                <c:pt idx="2">
                  <c:v>Ja, aktuell - der Ausgang ist noch ungewiss.</c:v>
                </c:pt>
                <c:pt idx="3">
                  <c:v>Nein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7.0000000000000007E-2</c:v>
                </c:pt>
                <c:pt idx="1">
                  <c:v>0.1051</c:v>
                </c:pt>
                <c:pt idx="2">
                  <c:v>6.6699999999999995E-2</c:v>
                </c:pt>
                <c:pt idx="3">
                  <c:v>0.7339</c:v>
                </c:pt>
                <c:pt idx="4">
                  <c:v>5.2600000000000001E-2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FB-4419-A33D-A2AA80DFED5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Befürworte ich voll und ganz [4]</c:v>
                </c:pt>
                <c:pt idx="1">
                  <c:v>Befürworte ich eher [3]</c:v>
                </c:pt>
                <c:pt idx="2">
                  <c:v>Lehne ich eher ab [2]</c:v>
                </c:pt>
                <c:pt idx="3">
                  <c:v>Lehne ich voll und ganz ab [1]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0.25719999999999998</c:v>
                </c:pt>
                <c:pt idx="1">
                  <c:v>0.30769999999999997</c:v>
                </c:pt>
                <c:pt idx="2">
                  <c:v>0.129</c:v>
                </c:pt>
                <c:pt idx="3">
                  <c:v>0.13750000000000001</c:v>
                </c:pt>
                <c:pt idx="4">
                  <c:v>0.16850000000000001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DD-4898-8652-02FF9288EEC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Ja</c:v>
                </c:pt>
                <c:pt idx="1">
                  <c:v>Nein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0.93540000000000001</c:v>
                </c:pt>
                <c:pt idx="1">
                  <c:v>6.4600000000000005E-2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A6-4A91-AF11-D1889CACD6A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(n=957)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Ja</c:v>
                </c:pt>
                <c:pt idx="1">
                  <c:v>Nein</c:v>
                </c:pt>
                <c:pt idx="2">
                  <c:v>Weiß nicht / keine Angabe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>
                  <c:v>0.61650000000000005</c:v>
                </c:pt>
                <c:pt idx="1">
                  <c:v>0.32740000000000002</c:v>
                </c:pt>
                <c:pt idx="2">
                  <c:v>5.6099999999999997E-2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3A-46E9-84A1-06AD262F43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Ja</c:v>
                </c:pt>
                <c:pt idx="1">
                  <c:v>Eher ja</c:v>
                </c:pt>
                <c:pt idx="2">
                  <c:v>Eher nein</c:v>
                </c:pt>
                <c:pt idx="3">
                  <c:v>Nein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0.46539999999999998</c:v>
                </c:pt>
                <c:pt idx="1">
                  <c:v>0.33860000000000001</c:v>
                </c:pt>
                <c:pt idx="2">
                  <c:v>0.1149</c:v>
                </c:pt>
                <c:pt idx="3">
                  <c:v>2.4500000000000001E-2</c:v>
                </c:pt>
                <c:pt idx="4">
                  <c:v>5.6500000000000002E-2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F-49CF-965B-B38AB4761CF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Stimme voll und ganz zu [4]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FFFFFF"/>
                    </a:solidFill>
                    <a:latin typeface="Arial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Freundschaften sind / wären mir wichtiger als eine Partnerschaft.</c:v>
                </c:pt>
                <c:pt idx="1">
                  <c:v>Freundschaften sind / wären mir wichtiger als familiäre Beziehungen (z. B. zu Geschwistern, Cousins).</c:v>
                </c:pt>
                <c:pt idx="2">
                  <c:v>Freundschaften sind / wären mir wichtiger als Geld.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>
                  <c:v>9.2299999999999993E-2</c:v>
                </c:pt>
                <c:pt idx="1">
                  <c:v>0.12</c:v>
                </c:pt>
                <c:pt idx="2">
                  <c:v>0.31540000000000001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2E-438A-9DCE-E3D4BC9C30F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Stimme eher zu [3]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FFFFFF"/>
                    </a:solidFill>
                    <a:latin typeface="Arial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Freundschaften sind / wären mir wichtiger als eine Partnerschaft.</c:v>
                </c:pt>
                <c:pt idx="1">
                  <c:v>Freundschaften sind / wären mir wichtiger als familiäre Beziehungen (z. B. zu Geschwistern, Cousins).</c:v>
                </c:pt>
                <c:pt idx="2">
                  <c:v>Freundschaften sind / wären mir wichtiger als Geld.</c:v>
                </c:pt>
              </c:strCache>
            </c:strRef>
          </c:cat>
          <c:val>
            <c:numRef>
              <c:f>Sheet1!$C$2:$C$4</c:f>
              <c:numCache>
                <c:formatCode>0.00%</c:formatCode>
                <c:ptCount val="3"/>
                <c:pt idx="0">
                  <c:v>0.21390000000000001</c:v>
                </c:pt>
                <c:pt idx="1">
                  <c:v>0.27</c:v>
                </c:pt>
                <c:pt idx="2">
                  <c:v>0.40060000000000001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2E-438A-9DCE-E3D4BC9C30F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Stimme eher nicht zu [2]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FFFFFF"/>
                    </a:solidFill>
                    <a:latin typeface="Arial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Freundschaften sind / wären mir wichtiger als eine Partnerschaft.</c:v>
                </c:pt>
                <c:pt idx="1">
                  <c:v>Freundschaften sind / wären mir wichtiger als familiäre Beziehungen (z. B. zu Geschwistern, Cousins).</c:v>
                </c:pt>
                <c:pt idx="2">
                  <c:v>Freundschaften sind / wären mir wichtiger als Geld.</c:v>
                </c:pt>
              </c:strCache>
            </c:strRef>
          </c:cat>
          <c:val>
            <c:numRef>
              <c:f>Sheet1!$D$2:$D$4</c:f>
              <c:numCache>
                <c:formatCode>0.00%</c:formatCode>
                <c:ptCount val="3"/>
                <c:pt idx="0">
                  <c:v>0.3503</c:v>
                </c:pt>
                <c:pt idx="1">
                  <c:v>0.34920000000000001</c:v>
                </c:pt>
                <c:pt idx="2">
                  <c:v>0.1409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2E-438A-9DCE-E3D4BC9C30F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Stimme überhaupt nicht zu [1]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FFFFFF"/>
                    </a:solidFill>
                    <a:latin typeface="Arial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Freundschaften sind / wären mir wichtiger als eine Partnerschaft.</c:v>
                </c:pt>
                <c:pt idx="1">
                  <c:v>Freundschaften sind / wären mir wichtiger als familiäre Beziehungen (z. B. zu Geschwistern, Cousins).</c:v>
                </c:pt>
                <c:pt idx="2">
                  <c:v>Freundschaften sind / wären mir wichtiger als Geld.</c:v>
                </c:pt>
              </c:strCache>
            </c:strRef>
          </c:cat>
          <c:val>
            <c:numRef>
              <c:f>Sheet1!$E$2:$E$4</c:f>
              <c:numCache>
                <c:formatCode>0.00%</c:formatCode>
                <c:ptCount val="3"/>
                <c:pt idx="0">
                  <c:v>0.25380000000000003</c:v>
                </c:pt>
                <c:pt idx="1">
                  <c:v>0.1855</c:v>
                </c:pt>
                <c:pt idx="2">
                  <c:v>6.7699999999999996E-2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2E-438A-9DCE-E3D4BC9C30F2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Weiß nicht / keine Angabe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FFFFFF"/>
                    </a:solidFill>
                    <a:latin typeface="Arial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Freundschaften sind / wären mir wichtiger als eine Partnerschaft.</c:v>
                </c:pt>
                <c:pt idx="1">
                  <c:v>Freundschaften sind / wären mir wichtiger als familiäre Beziehungen (z. B. zu Geschwistern, Cousins).</c:v>
                </c:pt>
                <c:pt idx="2">
                  <c:v>Freundschaften sind / wären mir wichtiger als Geld.</c:v>
                </c:pt>
              </c:strCache>
            </c:strRef>
          </c:cat>
          <c:val>
            <c:numRef>
              <c:f>Sheet1!$F$2:$F$4</c:f>
              <c:numCache>
                <c:formatCode>0.00%</c:formatCode>
                <c:ptCount val="3"/>
                <c:pt idx="0">
                  <c:v>8.9800000000000005E-2</c:v>
                </c:pt>
                <c:pt idx="1">
                  <c:v>7.5300000000000006E-2</c:v>
                </c:pt>
                <c:pt idx="2">
                  <c:v>7.5399999999999995E-2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2E-438A-9DCE-E3D4BC9C30F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legend>
      <c:legendPos val="b"/>
      <c:overlay val="0"/>
      <c:txPr>
        <a:bodyPr/>
        <a:lstStyle/>
        <a:p>
          <a:pPr>
            <a:defRPr sz="1200" b="0" i="0" u="none">
              <a:solidFill>
                <a:srgbClr val="595959"/>
              </a:solidFill>
              <a:latin typeface="Arial"/>
            </a:defRPr>
          </a:pPr>
          <a:endParaRPr lang="de-DE"/>
        </a:p>
      </c:txPr>
    </c:legend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Stimme voll und ganz zu [4]</c:v>
                </c:pt>
                <c:pt idx="1">
                  <c:v>Stimme eher zu [3]</c:v>
                </c:pt>
                <c:pt idx="2">
                  <c:v>Stimme eher nicht zu [2]</c:v>
                </c:pt>
                <c:pt idx="3">
                  <c:v>Stimme überhaupt nicht zu [1]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9.2299999999999993E-2</c:v>
                </c:pt>
                <c:pt idx="1">
                  <c:v>0.21390000000000001</c:v>
                </c:pt>
                <c:pt idx="2">
                  <c:v>0.3503</c:v>
                </c:pt>
                <c:pt idx="3">
                  <c:v>0.25380000000000003</c:v>
                </c:pt>
                <c:pt idx="4">
                  <c:v>8.9800000000000005E-2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62-4B43-816F-3AB3AA5C0E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Stimme voll und ganz zu [4]</c:v>
                </c:pt>
                <c:pt idx="1">
                  <c:v>Stimme eher zu [3]</c:v>
                </c:pt>
                <c:pt idx="2">
                  <c:v>Stimme eher nicht zu [2]</c:v>
                </c:pt>
                <c:pt idx="3">
                  <c:v>Stimme überhaupt nicht zu [1]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0.12</c:v>
                </c:pt>
                <c:pt idx="1">
                  <c:v>0.27</c:v>
                </c:pt>
                <c:pt idx="2">
                  <c:v>0.34920000000000001</c:v>
                </c:pt>
                <c:pt idx="3">
                  <c:v>0.1855</c:v>
                </c:pt>
                <c:pt idx="4">
                  <c:v>7.5300000000000006E-2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F6-42C5-B456-0EE25F3BDD2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Stimme voll und ganz zu [4]</c:v>
                </c:pt>
                <c:pt idx="1">
                  <c:v>Stimme eher zu [3]</c:v>
                </c:pt>
                <c:pt idx="2">
                  <c:v>Stimme eher nicht zu [2]</c:v>
                </c:pt>
                <c:pt idx="3">
                  <c:v>Stimme überhaupt nicht zu [1]</c:v>
                </c:pt>
                <c:pt idx="4">
                  <c:v>Weiß nicht / keine Angabe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0.31540000000000001</c:v>
                </c:pt>
                <c:pt idx="1">
                  <c:v>0.40060000000000001</c:v>
                </c:pt>
                <c:pt idx="2">
                  <c:v>0.1409</c:v>
                </c:pt>
                <c:pt idx="3">
                  <c:v>6.7699999999999996E-2</c:v>
                </c:pt>
                <c:pt idx="4">
                  <c:v>7.5399999999999995E-2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1A-4F08-8956-7B0923A0967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c:style val="2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Gesamt (n=1023)</c:v>
                </c:pt>
              </c:strCache>
            </c:strRef>
          </c:tx>
          <c:invertIfNegative val="1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>
                    <a:solidFill>
                      <a:srgbClr val="404040"/>
                    </a:solidFill>
                    <a:latin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Gegenseitiges Vertrauen</c:v>
                </c:pt>
                <c:pt idx="1">
                  <c:v>Kommunikation / Ehrlichkeit - über alles offen und ehrlich sprechen können</c:v>
                </c:pt>
                <c:pt idx="2">
                  <c:v>Emotionale Unterstützung in Krisen (z. B. Krankheit, Trennung)</c:v>
                </c:pt>
                <c:pt idx="3">
                  <c:v>Authentizität - man muss sich nicht verstellen</c:v>
                </c:pt>
                <c:pt idx="4">
                  <c:v>Spaß, gemeinsame Freizeitgestaltung (z. B. Hobbys, Sport, Reisen)</c:v>
                </c:pt>
                <c:pt idx="5">
                  <c:v>Ausgewogenheit - alle Parteien investieren in die Freundschaft</c:v>
                </c:pt>
                <c:pt idx="6">
                  <c:v>Praktische Hilfe (z. B. Umzug)</c:v>
                </c:pt>
                <c:pt idx="7">
                  <c:v>Unterstützung bei der Entscheidungsfindung (z. B. Ausbildung, Karriere)</c:v>
                </c:pt>
                <c:pt idx="8">
                  <c:v>Etwas anderes</c:v>
                </c:pt>
                <c:pt idx="9">
                  <c:v>Weiß nicht / keine Angabe</c:v>
                </c:pt>
              </c:strCache>
            </c:strRef>
          </c:cat>
          <c:val>
            <c:numRef>
              <c:f>Sheet1!$B$2:$B$11</c:f>
              <c:numCache>
                <c:formatCode>0.00%</c:formatCode>
                <c:ptCount val="10"/>
                <c:pt idx="0">
                  <c:v>0.59950000000000003</c:v>
                </c:pt>
                <c:pt idx="1">
                  <c:v>0.56520000000000004</c:v>
                </c:pt>
                <c:pt idx="2">
                  <c:v>0.43690000000000001</c:v>
                </c:pt>
                <c:pt idx="3">
                  <c:v>0.42059999999999997</c:v>
                </c:pt>
                <c:pt idx="4">
                  <c:v>0.31190000000000001</c:v>
                </c:pt>
                <c:pt idx="5">
                  <c:v>0.21759999999999999</c:v>
                </c:pt>
                <c:pt idx="6">
                  <c:v>0.12809999999999999</c:v>
                </c:pt>
                <c:pt idx="7">
                  <c:v>5.1999999999999998E-2</c:v>
                </c:pt>
                <c:pt idx="8">
                  <c:v>1.0200000000000001E-2</c:v>
                </c:pt>
                <c:pt idx="9">
                  <c:v>2.98E-2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F8-4398-A5A9-2F215A277B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10"/>
        <c:axId val="-2068027336"/>
        <c:axId val="-2113994440"/>
      </c:barChart>
      <c:catAx>
        <c:axId val="-20680273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low"/>
        <c:txPr>
          <a:bodyPr/>
          <a:lstStyle/>
          <a:p>
            <a:pPr algn="r">
              <a:defRPr sz="1200" b="0" i="0" u="none">
                <a:solidFill>
                  <a:srgbClr val="595959"/>
                </a:solidFill>
                <a:latin typeface="Arial"/>
              </a:defRPr>
            </a:pPr>
            <a:endParaRPr lang="de-DE"/>
          </a:p>
        </c:txPr>
        <c:crossAx val="-2113994440"/>
        <c:crosses val="autoZero"/>
        <c:auto val="1"/>
        <c:lblAlgn val="ctr"/>
        <c:lblOffset val="300"/>
        <c:noMultiLvlLbl val="0"/>
      </c:catAx>
      <c:valAx>
        <c:axId val="-2113994440"/>
        <c:scaling>
          <c:orientation val="minMax"/>
          <c:max val="1"/>
          <c:min val="0"/>
        </c:scaling>
        <c:delete val="1"/>
        <c:axPos val="t"/>
        <c:numFmt formatCode="0.00%" sourceLinked="1"/>
        <c:majorTickMark val="out"/>
        <c:minorTickMark val="none"/>
        <c:tickLblPos val="low"/>
        <c:crossAx val="-2068027336"/>
        <c:crosses val="autoZero"/>
        <c:crossBetween val="between"/>
        <c:majorUnit val="0.1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474F6-0813-4E9E-BD01-DD98AB917DB0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45997-05F8-4CAF-948E-9C18C89C66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635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175" y="117475"/>
            <a:ext cx="2489200" cy="1401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860288" y="117089"/>
            <a:ext cx="3808141" cy="140191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73C71-BADA-7840-A739-1AAC7105DD65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031" y="2018371"/>
            <a:ext cx="5993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SUPPORTING INFORMATION: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28239" y="2387703"/>
            <a:ext cx="654019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317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_Chart_No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77600" y="649224"/>
            <a:ext cx="10634400" cy="46166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Single Chart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B9E84F-8D27-4AC1-A2CB-BFC106EC7C9B}"/>
              </a:ext>
            </a:extLst>
          </p:cNvPr>
          <p:cNvSpPr txBox="1"/>
          <p:nvPr userDrawn="1"/>
        </p:nvSpPr>
        <p:spPr>
          <a:xfrm>
            <a:off x="10767600" y="6357600"/>
            <a:ext cx="58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0DD853-94CF-4C3A-8B69-2873DA479D58}" type="slidenum">
              <a:rPr lang="en-GB" sz="1000" smtClean="0">
                <a:solidFill>
                  <a:srgbClr val="332C41">
                    <a:alpha val="40000"/>
                  </a:srgbClr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da-DK" sz="1000" b="0" dirty="0" err="1">
              <a:solidFill>
                <a:srgbClr val="332C41">
                  <a:alpha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233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94">
          <p15:clr>
            <a:srgbClr val="FBAE40"/>
          </p15:clr>
        </p15:guide>
        <p15:guide id="2" orient="horz" pos="382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hteck 11"/>
          <p:cNvSpPr/>
          <p:nvPr userDrawn="1"/>
        </p:nvSpPr>
        <p:spPr>
          <a:xfrm>
            <a:off x="777600" y="1371606"/>
            <a:ext cx="10634400" cy="23291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hteck 12"/>
          <p:cNvSpPr/>
          <p:nvPr userDrawn="1"/>
        </p:nvSpPr>
        <p:spPr>
          <a:xfrm>
            <a:off x="867847" y="1567477"/>
            <a:ext cx="377178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  <a:latin typeface="+mj-lt"/>
              </a:rPr>
              <a:t>Durch die </a:t>
            </a:r>
            <a:r>
              <a:rPr lang="de-DE" sz="1400" b="1" dirty="0">
                <a:solidFill>
                  <a:schemeClr val="tx2"/>
                </a:solidFill>
                <a:latin typeface="+mj-lt"/>
              </a:rPr>
              <a:t>Verknüpfung</a:t>
            </a:r>
            <a:r>
              <a:rPr lang="de-DE" sz="1400" dirty="0">
                <a:solidFill>
                  <a:schemeClr val="tx2"/>
                </a:solidFill>
                <a:latin typeface="+mj-lt"/>
              </a:rPr>
              <a:t> </a:t>
            </a:r>
            <a:r>
              <a:rPr lang="de-DE" sz="1400" dirty="0">
                <a:solidFill>
                  <a:schemeClr val="tx2"/>
                </a:solidFill>
              </a:rPr>
              <a:t>Ihrer Ergebnisse mit unserer mehr als </a:t>
            </a:r>
            <a:r>
              <a:rPr lang="de-DE" sz="1400" b="1" dirty="0">
                <a:solidFill>
                  <a:schemeClr val="tx2"/>
                </a:solidFill>
              </a:rPr>
              <a:t>140.000 Datenpunkte</a:t>
            </a:r>
            <a:r>
              <a:rPr lang="de-DE" sz="1400" dirty="0">
                <a:solidFill>
                  <a:schemeClr val="tx2"/>
                </a:solidFill>
              </a:rPr>
              <a:t> umfassenden Datenbank ermöglichen wir Ihnen </a:t>
            </a:r>
            <a:r>
              <a:rPr lang="de-DE" sz="1400" b="1" dirty="0">
                <a:solidFill>
                  <a:schemeClr val="tx2"/>
                </a:solidFill>
              </a:rPr>
              <a:t>Erkenntnisse in einzigartiger Tiefe und Granularität</a:t>
            </a:r>
            <a:r>
              <a:rPr lang="de-DE" sz="1400" dirty="0">
                <a:solidFill>
                  <a:schemeClr val="tx2"/>
                </a:solidFill>
              </a:rPr>
              <a:t>. </a:t>
            </a:r>
          </a:p>
          <a:p>
            <a:endParaRPr lang="de-DE" sz="1400" dirty="0">
              <a:solidFill>
                <a:schemeClr val="tx2"/>
              </a:solidFill>
            </a:endParaRPr>
          </a:p>
          <a:p>
            <a:r>
              <a:rPr lang="de-DE" sz="1400" dirty="0">
                <a:solidFill>
                  <a:schemeClr val="tx2"/>
                </a:solidFill>
              </a:rPr>
              <a:t>Profitieren Sie von YouGov </a:t>
            </a:r>
            <a:r>
              <a:rPr lang="de-DE" sz="1400" b="1" dirty="0">
                <a:solidFill>
                  <a:schemeClr val="tx2"/>
                </a:solidFill>
              </a:rPr>
              <a:t>Connected Data und unserer Beratungsleistung </a:t>
            </a:r>
            <a:r>
              <a:rPr lang="de-DE" sz="1400" dirty="0">
                <a:solidFill>
                  <a:schemeClr val="tx2"/>
                </a:solidFill>
              </a:rPr>
              <a:t>beispielsweise bei den folgenden Themen:</a:t>
            </a:r>
          </a:p>
          <a:p>
            <a:endParaRPr lang="de-DE" sz="1200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45" name="Gruppieren 89"/>
          <p:cNvGrpSpPr/>
          <p:nvPr userDrawn="1"/>
        </p:nvGrpSpPr>
        <p:grpSpPr>
          <a:xfrm>
            <a:off x="4933603" y="1570520"/>
            <a:ext cx="5867791" cy="1940944"/>
            <a:chOff x="3138186" y="1751162"/>
            <a:chExt cx="5867791" cy="1940944"/>
          </a:xfrm>
        </p:grpSpPr>
        <p:sp>
          <p:nvSpPr>
            <p:cNvPr id="46" name="Rechteck 35"/>
            <p:cNvSpPr/>
            <p:nvPr/>
          </p:nvSpPr>
          <p:spPr>
            <a:xfrm>
              <a:off x="3138186" y="1751162"/>
              <a:ext cx="5867791" cy="19409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7" name="Picture 7"/>
            <p:cNvPicPr>
              <a:picLocks noChangeAspect="1"/>
            </p:cNvPicPr>
            <p:nvPr/>
          </p:nvPicPr>
          <p:blipFill rotWithShape="1">
            <a:blip r:embed="rId2"/>
            <a:srcRect t="11561" r="40600" b="19904"/>
            <a:stretch/>
          </p:blipFill>
          <p:spPr>
            <a:xfrm>
              <a:off x="3138186" y="1871935"/>
              <a:ext cx="3556904" cy="1574321"/>
            </a:xfrm>
            <a:prstGeom prst="rect">
              <a:avLst/>
            </a:prstGeom>
          </p:spPr>
        </p:pic>
        <p:sp>
          <p:nvSpPr>
            <p:cNvPr id="48" name="Rechteck 27"/>
            <p:cNvSpPr/>
            <p:nvPr/>
          </p:nvSpPr>
          <p:spPr>
            <a:xfrm>
              <a:off x="6535257" y="1871935"/>
              <a:ext cx="2270235" cy="15743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Grafik 2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52"/>
            <a:stretch/>
          </p:blipFill>
          <p:spPr>
            <a:xfrm>
              <a:off x="6661381" y="1971472"/>
              <a:ext cx="1914144" cy="1414395"/>
            </a:xfrm>
            <a:prstGeom prst="rect">
              <a:avLst/>
            </a:prstGeom>
          </p:spPr>
        </p:pic>
        <p:sp>
          <p:nvSpPr>
            <p:cNvPr id="50" name="Freeform 453"/>
            <p:cNvSpPr>
              <a:spLocks noChangeAspect="1" noEditPoints="1"/>
            </p:cNvSpPr>
            <p:nvPr/>
          </p:nvSpPr>
          <p:spPr bwMode="auto">
            <a:xfrm>
              <a:off x="5557459" y="1880767"/>
              <a:ext cx="274916" cy="265752"/>
            </a:xfrm>
            <a:custGeom>
              <a:avLst/>
              <a:gdLst>
                <a:gd name="T0" fmla="*/ 306 w 494"/>
                <a:gd name="T1" fmla="*/ 206 h 477"/>
                <a:gd name="T2" fmla="*/ 287 w 494"/>
                <a:gd name="T3" fmla="*/ 241 h 477"/>
                <a:gd name="T4" fmla="*/ 335 w 494"/>
                <a:gd name="T5" fmla="*/ 312 h 477"/>
                <a:gd name="T6" fmla="*/ 335 w 494"/>
                <a:gd name="T7" fmla="*/ 432 h 477"/>
                <a:gd name="T8" fmla="*/ 380 w 494"/>
                <a:gd name="T9" fmla="*/ 432 h 477"/>
                <a:gd name="T10" fmla="*/ 380 w 494"/>
                <a:gd name="T11" fmla="*/ 312 h 477"/>
                <a:gd name="T12" fmla="*/ 427 w 494"/>
                <a:gd name="T13" fmla="*/ 241 h 477"/>
                <a:gd name="T14" fmla="*/ 408 w 494"/>
                <a:gd name="T15" fmla="*/ 206 h 477"/>
                <a:gd name="T16" fmla="*/ 306 w 494"/>
                <a:gd name="T17" fmla="*/ 206 h 477"/>
                <a:gd name="T18" fmla="*/ 290 w 494"/>
                <a:gd name="T19" fmla="*/ 325 h 477"/>
                <a:gd name="T20" fmla="*/ 250 w 494"/>
                <a:gd name="T21" fmla="*/ 266 h 477"/>
                <a:gd name="T22" fmla="*/ 306 w 494"/>
                <a:gd name="T23" fmla="*/ 161 h 477"/>
                <a:gd name="T24" fmla="*/ 408 w 494"/>
                <a:gd name="T25" fmla="*/ 161 h 477"/>
                <a:gd name="T26" fmla="*/ 464 w 494"/>
                <a:gd name="T27" fmla="*/ 266 h 477"/>
                <a:gd name="T28" fmla="*/ 424 w 494"/>
                <a:gd name="T29" fmla="*/ 325 h 477"/>
                <a:gd name="T30" fmla="*/ 424 w 494"/>
                <a:gd name="T31" fmla="*/ 477 h 477"/>
                <a:gd name="T32" fmla="*/ 290 w 494"/>
                <a:gd name="T33" fmla="*/ 477 h 477"/>
                <a:gd name="T34" fmla="*/ 290 w 494"/>
                <a:gd name="T35" fmla="*/ 325 h 477"/>
                <a:gd name="T36" fmla="*/ 357 w 494"/>
                <a:gd name="T37" fmla="*/ 90 h 477"/>
                <a:gd name="T38" fmla="*/ 380 w 494"/>
                <a:gd name="T39" fmla="*/ 67 h 477"/>
                <a:gd name="T40" fmla="*/ 357 w 494"/>
                <a:gd name="T41" fmla="*/ 45 h 477"/>
                <a:gd name="T42" fmla="*/ 335 w 494"/>
                <a:gd name="T43" fmla="*/ 67 h 477"/>
                <a:gd name="T44" fmla="*/ 357 w 494"/>
                <a:gd name="T45" fmla="*/ 90 h 477"/>
                <a:gd name="T46" fmla="*/ 424 w 494"/>
                <a:gd name="T47" fmla="*/ 67 h 477"/>
                <a:gd name="T48" fmla="*/ 357 w 494"/>
                <a:gd name="T49" fmla="*/ 135 h 477"/>
                <a:gd name="T50" fmla="*/ 290 w 494"/>
                <a:gd name="T51" fmla="*/ 67 h 477"/>
                <a:gd name="T52" fmla="*/ 357 w 494"/>
                <a:gd name="T53" fmla="*/ 0 h 477"/>
                <a:gd name="T54" fmla="*/ 424 w 494"/>
                <a:gd name="T55" fmla="*/ 67 h 477"/>
                <a:gd name="T56" fmla="*/ 117 w 494"/>
                <a:gd name="T57" fmla="*/ 90 h 477"/>
                <a:gd name="T58" fmla="*/ 140 w 494"/>
                <a:gd name="T59" fmla="*/ 67 h 477"/>
                <a:gd name="T60" fmla="*/ 117 w 494"/>
                <a:gd name="T61" fmla="*/ 45 h 477"/>
                <a:gd name="T62" fmla="*/ 95 w 494"/>
                <a:gd name="T63" fmla="*/ 67 h 477"/>
                <a:gd name="T64" fmla="*/ 117 w 494"/>
                <a:gd name="T65" fmla="*/ 90 h 477"/>
                <a:gd name="T66" fmla="*/ 185 w 494"/>
                <a:gd name="T67" fmla="*/ 67 h 477"/>
                <a:gd name="T68" fmla="*/ 117 w 494"/>
                <a:gd name="T69" fmla="*/ 135 h 477"/>
                <a:gd name="T70" fmla="*/ 50 w 494"/>
                <a:gd name="T71" fmla="*/ 67 h 477"/>
                <a:gd name="T72" fmla="*/ 117 w 494"/>
                <a:gd name="T73" fmla="*/ 0 h 477"/>
                <a:gd name="T74" fmla="*/ 185 w 494"/>
                <a:gd name="T75" fmla="*/ 67 h 477"/>
                <a:gd name="T76" fmla="*/ 75 w 494"/>
                <a:gd name="T77" fmla="*/ 246 h 477"/>
                <a:gd name="T78" fmla="*/ 55 w 494"/>
                <a:gd name="T79" fmla="*/ 341 h 477"/>
                <a:gd name="T80" fmla="*/ 95 w 494"/>
                <a:gd name="T81" fmla="*/ 341 h 477"/>
                <a:gd name="T82" fmla="*/ 95 w 494"/>
                <a:gd name="T83" fmla="*/ 432 h 477"/>
                <a:gd name="T84" fmla="*/ 140 w 494"/>
                <a:gd name="T85" fmla="*/ 432 h 477"/>
                <a:gd name="T86" fmla="*/ 140 w 494"/>
                <a:gd name="T87" fmla="*/ 341 h 477"/>
                <a:gd name="T88" fmla="*/ 179 w 494"/>
                <a:gd name="T89" fmla="*/ 341 h 477"/>
                <a:gd name="T90" fmla="*/ 159 w 494"/>
                <a:gd name="T91" fmla="*/ 246 h 477"/>
                <a:gd name="T92" fmla="*/ 117 w 494"/>
                <a:gd name="T93" fmla="*/ 208 h 477"/>
                <a:gd name="T94" fmla="*/ 75 w 494"/>
                <a:gd name="T95" fmla="*/ 246 h 477"/>
                <a:gd name="T96" fmla="*/ 50 w 494"/>
                <a:gd name="T97" fmla="*/ 477 h 477"/>
                <a:gd name="T98" fmla="*/ 50 w 494"/>
                <a:gd name="T99" fmla="*/ 386 h 477"/>
                <a:gd name="T100" fmla="*/ 0 w 494"/>
                <a:gd name="T101" fmla="*/ 386 h 477"/>
                <a:gd name="T102" fmla="*/ 31 w 494"/>
                <a:gd name="T103" fmla="*/ 236 h 477"/>
                <a:gd name="T104" fmla="*/ 71 w 494"/>
                <a:gd name="T105" fmla="*/ 180 h 477"/>
                <a:gd name="T106" fmla="*/ 117 w 494"/>
                <a:gd name="T107" fmla="*/ 161 h 477"/>
                <a:gd name="T108" fmla="*/ 163 w 494"/>
                <a:gd name="T109" fmla="*/ 180 h 477"/>
                <a:gd name="T110" fmla="*/ 203 w 494"/>
                <a:gd name="T111" fmla="*/ 236 h 477"/>
                <a:gd name="T112" fmla="*/ 235 w 494"/>
                <a:gd name="T113" fmla="*/ 386 h 477"/>
                <a:gd name="T114" fmla="*/ 185 w 494"/>
                <a:gd name="T115" fmla="*/ 386 h 477"/>
                <a:gd name="T116" fmla="*/ 185 w 494"/>
                <a:gd name="T117" fmla="*/ 477 h 477"/>
                <a:gd name="T118" fmla="*/ 50 w 494"/>
                <a:gd name="T11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4" h="477">
                  <a:moveTo>
                    <a:pt x="306" y="206"/>
                  </a:moveTo>
                  <a:cubicBezTo>
                    <a:pt x="288" y="206"/>
                    <a:pt x="277" y="226"/>
                    <a:pt x="287" y="241"/>
                  </a:cubicBezTo>
                  <a:cubicBezTo>
                    <a:pt x="335" y="312"/>
                    <a:pt x="335" y="312"/>
                    <a:pt x="335" y="312"/>
                  </a:cubicBezTo>
                  <a:cubicBezTo>
                    <a:pt x="335" y="432"/>
                    <a:pt x="335" y="432"/>
                    <a:pt x="335" y="432"/>
                  </a:cubicBezTo>
                  <a:cubicBezTo>
                    <a:pt x="380" y="432"/>
                    <a:pt x="380" y="432"/>
                    <a:pt x="380" y="432"/>
                  </a:cubicBezTo>
                  <a:cubicBezTo>
                    <a:pt x="380" y="312"/>
                    <a:pt x="380" y="312"/>
                    <a:pt x="380" y="312"/>
                  </a:cubicBezTo>
                  <a:cubicBezTo>
                    <a:pt x="427" y="241"/>
                    <a:pt x="427" y="241"/>
                    <a:pt x="427" y="241"/>
                  </a:cubicBezTo>
                  <a:cubicBezTo>
                    <a:pt x="437" y="226"/>
                    <a:pt x="426" y="206"/>
                    <a:pt x="408" y="206"/>
                  </a:cubicBezTo>
                  <a:lnTo>
                    <a:pt x="306" y="206"/>
                  </a:lnTo>
                  <a:close/>
                  <a:moveTo>
                    <a:pt x="290" y="325"/>
                  </a:moveTo>
                  <a:cubicBezTo>
                    <a:pt x="250" y="266"/>
                    <a:pt x="250" y="266"/>
                    <a:pt x="250" y="266"/>
                  </a:cubicBezTo>
                  <a:cubicBezTo>
                    <a:pt x="220" y="221"/>
                    <a:pt x="252" y="161"/>
                    <a:pt x="306" y="161"/>
                  </a:cubicBezTo>
                  <a:cubicBezTo>
                    <a:pt x="408" y="161"/>
                    <a:pt x="408" y="161"/>
                    <a:pt x="408" y="161"/>
                  </a:cubicBezTo>
                  <a:cubicBezTo>
                    <a:pt x="462" y="161"/>
                    <a:pt x="494" y="221"/>
                    <a:pt x="464" y="266"/>
                  </a:cubicBezTo>
                  <a:cubicBezTo>
                    <a:pt x="424" y="325"/>
                    <a:pt x="424" y="325"/>
                    <a:pt x="424" y="325"/>
                  </a:cubicBezTo>
                  <a:cubicBezTo>
                    <a:pt x="424" y="477"/>
                    <a:pt x="424" y="477"/>
                    <a:pt x="424" y="477"/>
                  </a:cubicBezTo>
                  <a:cubicBezTo>
                    <a:pt x="290" y="477"/>
                    <a:pt x="290" y="477"/>
                    <a:pt x="290" y="477"/>
                  </a:cubicBezTo>
                  <a:lnTo>
                    <a:pt x="290" y="325"/>
                  </a:lnTo>
                  <a:close/>
                  <a:moveTo>
                    <a:pt x="357" y="90"/>
                  </a:moveTo>
                  <a:cubicBezTo>
                    <a:pt x="369" y="90"/>
                    <a:pt x="380" y="80"/>
                    <a:pt x="380" y="67"/>
                  </a:cubicBezTo>
                  <a:cubicBezTo>
                    <a:pt x="380" y="55"/>
                    <a:pt x="369" y="45"/>
                    <a:pt x="357" y="45"/>
                  </a:cubicBezTo>
                  <a:cubicBezTo>
                    <a:pt x="345" y="45"/>
                    <a:pt x="335" y="55"/>
                    <a:pt x="335" y="67"/>
                  </a:cubicBezTo>
                  <a:cubicBezTo>
                    <a:pt x="335" y="80"/>
                    <a:pt x="345" y="90"/>
                    <a:pt x="357" y="90"/>
                  </a:cubicBezTo>
                  <a:close/>
                  <a:moveTo>
                    <a:pt x="424" y="67"/>
                  </a:moveTo>
                  <a:cubicBezTo>
                    <a:pt x="424" y="104"/>
                    <a:pt x="394" y="135"/>
                    <a:pt x="357" y="135"/>
                  </a:cubicBezTo>
                  <a:cubicBezTo>
                    <a:pt x="320" y="135"/>
                    <a:pt x="290" y="104"/>
                    <a:pt x="290" y="67"/>
                  </a:cubicBezTo>
                  <a:cubicBezTo>
                    <a:pt x="290" y="30"/>
                    <a:pt x="320" y="0"/>
                    <a:pt x="357" y="0"/>
                  </a:cubicBezTo>
                  <a:cubicBezTo>
                    <a:pt x="394" y="0"/>
                    <a:pt x="424" y="30"/>
                    <a:pt x="424" y="67"/>
                  </a:cubicBezTo>
                  <a:close/>
                  <a:moveTo>
                    <a:pt x="117" y="90"/>
                  </a:moveTo>
                  <a:cubicBezTo>
                    <a:pt x="130" y="90"/>
                    <a:pt x="140" y="80"/>
                    <a:pt x="140" y="67"/>
                  </a:cubicBezTo>
                  <a:cubicBezTo>
                    <a:pt x="140" y="55"/>
                    <a:pt x="130" y="45"/>
                    <a:pt x="117" y="45"/>
                  </a:cubicBezTo>
                  <a:cubicBezTo>
                    <a:pt x="105" y="45"/>
                    <a:pt x="95" y="55"/>
                    <a:pt x="95" y="67"/>
                  </a:cubicBezTo>
                  <a:cubicBezTo>
                    <a:pt x="95" y="80"/>
                    <a:pt x="105" y="90"/>
                    <a:pt x="117" y="90"/>
                  </a:cubicBezTo>
                  <a:close/>
                  <a:moveTo>
                    <a:pt x="185" y="67"/>
                  </a:moveTo>
                  <a:cubicBezTo>
                    <a:pt x="185" y="104"/>
                    <a:pt x="154" y="135"/>
                    <a:pt x="117" y="135"/>
                  </a:cubicBezTo>
                  <a:cubicBezTo>
                    <a:pt x="80" y="135"/>
                    <a:pt x="50" y="104"/>
                    <a:pt x="50" y="67"/>
                  </a:cubicBezTo>
                  <a:cubicBezTo>
                    <a:pt x="50" y="30"/>
                    <a:pt x="80" y="0"/>
                    <a:pt x="117" y="0"/>
                  </a:cubicBezTo>
                  <a:cubicBezTo>
                    <a:pt x="154" y="0"/>
                    <a:pt x="185" y="30"/>
                    <a:pt x="185" y="67"/>
                  </a:cubicBezTo>
                  <a:close/>
                  <a:moveTo>
                    <a:pt x="75" y="246"/>
                  </a:moveTo>
                  <a:cubicBezTo>
                    <a:pt x="55" y="341"/>
                    <a:pt x="55" y="341"/>
                    <a:pt x="55" y="341"/>
                  </a:cubicBezTo>
                  <a:cubicBezTo>
                    <a:pt x="95" y="341"/>
                    <a:pt x="95" y="341"/>
                    <a:pt x="95" y="341"/>
                  </a:cubicBezTo>
                  <a:cubicBezTo>
                    <a:pt x="95" y="432"/>
                    <a:pt x="95" y="432"/>
                    <a:pt x="95" y="432"/>
                  </a:cubicBezTo>
                  <a:cubicBezTo>
                    <a:pt x="140" y="432"/>
                    <a:pt x="140" y="432"/>
                    <a:pt x="140" y="432"/>
                  </a:cubicBezTo>
                  <a:cubicBezTo>
                    <a:pt x="140" y="341"/>
                    <a:pt x="140" y="341"/>
                    <a:pt x="140" y="341"/>
                  </a:cubicBezTo>
                  <a:cubicBezTo>
                    <a:pt x="179" y="341"/>
                    <a:pt x="179" y="341"/>
                    <a:pt x="179" y="341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5" y="224"/>
                    <a:pt x="138" y="216"/>
                    <a:pt x="117" y="208"/>
                  </a:cubicBezTo>
                  <a:cubicBezTo>
                    <a:pt x="97" y="216"/>
                    <a:pt x="80" y="224"/>
                    <a:pt x="75" y="246"/>
                  </a:cubicBezTo>
                  <a:close/>
                  <a:moveTo>
                    <a:pt x="50" y="477"/>
                  </a:moveTo>
                  <a:cubicBezTo>
                    <a:pt x="50" y="386"/>
                    <a:pt x="50" y="386"/>
                    <a:pt x="50" y="386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31" y="236"/>
                    <a:pt x="31" y="236"/>
                    <a:pt x="31" y="236"/>
                  </a:cubicBezTo>
                  <a:cubicBezTo>
                    <a:pt x="36" y="213"/>
                    <a:pt x="51" y="193"/>
                    <a:pt x="71" y="180"/>
                  </a:cubicBezTo>
                  <a:cubicBezTo>
                    <a:pt x="82" y="174"/>
                    <a:pt x="108" y="161"/>
                    <a:pt x="117" y="161"/>
                  </a:cubicBezTo>
                  <a:cubicBezTo>
                    <a:pt x="127" y="161"/>
                    <a:pt x="153" y="174"/>
                    <a:pt x="163" y="180"/>
                  </a:cubicBezTo>
                  <a:cubicBezTo>
                    <a:pt x="184" y="193"/>
                    <a:pt x="198" y="213"/>
                    <a:pt x="203" y="236"/>
                  </a:cubicBezTo>
                  <a:cubicBezTo>
                    <a:pt x="235" y="386"/>
                    <a:pt x="235" y="386"/>
                    <a:pt x="235" y="386"/>
                  </a:cubicBezTo>
                  <a:cubicBezTo>
                    <a:pt x="185" y="386"/>
                    <a:pt x="185" y="386"/>
                    <a:pt x="185" y="386"/>
                  </a:cubicBezTo>
                  <a:cubicBezTo>
                    <a:pt x="185" y="477"/>
                    <a:pt x="185" y="477"/>
                    <a:pt x="185" y="477"/>
                  </a:cubicBezTo>
                  <a:lnTo>
                    <a:pt x="50" y="47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Textfeld 32"/>
            <p:cNvSpPr txBox="1"/>
            <p:nvPr/>
          </p:nvSpPr>
          <p:spPr>
            <a:xfrm>
              <a:off x="5801126" y="3245567"/>
              <a:ext cx="1264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dirty="0">
                  <a:solidFill>
                    <a:schemeClr val="tx2"/>
                  </a:solidFill>
                </a:rPr>
                <a:t>Konsumentendaten aus 42 Märkten</a:t>
              </a:r>
              <a:endParaRPr lang="en-GB" sz="900" dirty="0" err="1">
                <a:solidFill>
                  <a:schemeClr val="tx2"/>
                </a:solidFill>
              </a:endParaRPr>
            </a:p>
          </p:txBody>
        </p:sp>
        <p:pic>
          <p:nvPicPr>
            <p:cNvPr id="52" name="Grafik 33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557459" y="3242091"/>
              <a:ext cx="273718" cy="322596"/>
            </a:xfrm>
            <a:prstGeom prst="rect">
              <a:avLst/>
            </a:prstGeom>
          </p:spPr>
        </p:pic>
        <p:sp>
          <p:nvSpPr>
            <p:cNvPr id="53" name="Textfeld 34"/>
            <p:cNvSpPr txBox="1"/>
            <p:nvPr/>
          </p:nvSpPr>
          <p:spPr>
            <a:xfrm>
              <a:off x="5801126" y="1830840"/>
              <a:ext cx="1264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dirty="0">
                  <a:solidFill>
                    <a:schemeClr val="tx2"/>
                  </a:solidFill>
                </a:rPr>
                <a:t>Mehr als 8 Millionen Panelisten weltweit</a:t>
              </a:r>
              <a:endParaRPr lang="en-GB" sz="900" dirty="0" err="1">
                <a:solidFill>
                  <a:schemeClr val="tx2"/>
                </a:solidFill>
              </a:endParaRPr>
            </a:p>
          </p:txBody>
        </p:sp>
        <p:sp>
          <p:nvSpPr>
            <p:cNvPr id="54" name="Ellipse 41"/>
            <p:cNvSpPr>
              <a:spLocks/>
            </p:cNvSpPr>
            <p:nvPr/>
          </p:nvSpPr>
          <p:spPr>
            <a:xfrm>
              <a:off x="6929817" y="2548800"/>
              <a:ext cx="388800" cy="388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5" name="Grafik 37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7864AC"/>
                </a:clrFrom>
                <a:clrTo>
                  <a:srgbClr val="7864AC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4162" t="2186" r="7003" b="3039"/>
            <a:stretch/>
          </p:blipFill>
          <p:spPr>
            <a:xfrm>
              <a:off x="6928411" y="2548953"/>
              <a:ext cx="391612" cy="388495"/>
            </a:xfrm>
            <a:prstGeom prst="ellipse">
              <a:avLst/>
            </a:prstGeom>
            <a:ln>
              <a:solidFill>
                <a:schemeClr val="accent2"/>
              </a:solidFill>
            </a:ln>
          </p:spPr>
        </p:pic>
        <p:sp>
          <p:nvSpPr>
            <p:cNvPr id="56" name="Ellipse 43"/>
            <p:cNvSpPr>
              <a:spLocks/>
            </p:cNvSpPr>
            <p:nvPr/>
          </p:nvSpPr>
          <p:spPr>
            <a:xfrm>
              <a:off x="7860809" y="2329530"/>
              <a:ext cx="388800" cy="388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7" name="Grafik 38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7864AC"/>
                </a:clrFrom>
                <a:clrTo>
                  <a:srgbClr val="7864AC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3684" t="887" r="4198" b="2371"/>
            <a:stretch/>
          </p:blipFill>
          <p:spPr>
            <a:xfrm>
              <a:off x="7861480" y="2329683"/>
              <a:ext cx="387459" cy="388495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58" name="Ellipse 44"/>
            <p:cNvSpPr>
              <a:spLocks/>
            </p:cNvSpPr>
            <p:nvPr/>
          </p:nvSpPr>
          <p:spPr>
            <a:xfrm>
              <a:off x="8335825" y="2696402"/>
              <a:ext cx="388800" cy="388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9" name="Grafik 39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CDEBF2"/>
                </a:clrFrom>
                <a:clrTo>
                  <a:srgbClr val="CDEBF2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b="1840"/>
            <a:stretch/>
          </p:blipFill>
          <p:spPr>
            <a:xfrm>
              <a:off x="8332878" y="2696555"/>
              <a:ext cx="394695" cy="388495"/>
            </a:xfrm>
            <a:prstGeom prst="ellipse">
              <a:avLst/>
            </a:prstGeom>
            <a:ln>
              <a:solidFill>
                <a:srgbClr val="FF8577"/>
              </a:solidFill>
            </a:ln>
          </p:spPr>
        </p:pic>
        <p:sp>
          <p:nvSpPr>
            <p:cNvPr id="60" name="Ellipse 45"/>
            <p:cNvSpPr>
              <a:spLocks/>
            </p:cNvSpPr>
            <p:nvPr/>
          </p:nvSpPr>
          <p:spPr>
            <a:xfrm>
              <a:off x="7384518" y="2924836"/>
              <a:ext cx="388800" cy="388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1" name="Grafik 40"/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6F8F8"/>
                </a:clrFrom>
                <a:clrTo>
                  <a:srgbClr val="F6F8F8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3741" b="2247"/>
            <a:stretch/>
          </p:blipFill>
          <p:spPr>
            <a:xfrm>
              <a:off x="7383570" y="2924989"/>
              <a:ext cx="390697" cy="388495"/>
            </a:xfrm>
            <a:prstGeom prst="ellipse">
              <a:avLst/>
            </a:prstGeom>
            <a:ln>
              <a:solidFill>
                <a:schemeClr val="accent6"/>
              </a:solidFill>
            </a:ln>
          </p:spPr>
        </p:pic>
        <p:sp>
          <p:nvSpPr>
            <p:cNvPr id="62" name="Wolkenförmige Legende 56"/>
            <p:cNvSpPr>
              <a:spLocks noChangeAspect="1"/>
            </p:cNvSpPr>
            <p:nvPr/>
          </p:nvSpPr>
          <p:spPr>
            <a:xfrm>
              <a:off x="7108377" y="2232856"/>
              <a:ext cx="337400" cy="311277"/>
            </a:xfrm>
            <a:prstGeom prst="cloudCallout">
              <a:avLst>
                <a:gd name="adj1" fmla="val -27063"/>
                <a:gd name="adj2" fmla="val 6925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Ellipse 57"/>
            <p:cNvSpPr>
              <a:spLocks noChangeAspect="1"/>
            </p:cNvSpPr>
            <p:nvPr/>
          </p:nvSpPr>
          <p:spPr>
            <a:xfrm>
              <a:off x="7155116" y="2250974"/>
              <a:ext cx="252000" cy="252000"/>
            </a:xfrm>
            <a:prstGeom prst="ellips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Freeform 120">
              <a:extLst>
                <a:ext uri="{FF2B5EF4-FFF2-40B4-BE49-F238E27FC236}">
                  <a16:creationId xmlns:a16="http://schemas.microsoft.com/office/drawing/2014/main" id="{AA9FF0EA-6495-D94B-8E32-00AF2B4B758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135953" y="2231599"/>
              <a:ext cx="290326" cy="290750"/>
            </a:xfrm>
            <a:custGeom>
              <a:avLst/>
              <a:gdLst>
                <a:gd name="T0" fmla="*/ 294 w 726"/>
                <a:gd name="T1" fmla="*/ 396 h 726"/>
                <a:gd name="T2" fmla="*/ 350 w 726"/>
                <a:gd name="T3" fmla="*/ 324 h 726"/>
                <a:gd name="T4" fmla="*/ 350 w 726"/>
                <a:gd name="T5" fmla="*/ 520 h 726"/>
                <a:gd name="T6" fmla="*/ 234 w 726"/>
                <a:gd name="T7" fmla="*/ 448 h 726"/>
                <a:gd name="T8" fmla="*/ 234 w 726"/>
                <a:gd name="T9" fmla="*/ 448 h 726"/>
                <a:gd name="T10" fmla="*/ 206 w 726"/>
                <a:gd name="T11" fmla="*/ 324 h 726"/>
                <a:gd name="T12" fmla="*/ 250 w 726"/>
                <a:gd name="T13" fmla="*/ 520 h 726"/>
                <a:gd name="T14" fmla="*/ 270 w 726"/>
                <a:gd name="T15" fmla="*/ 474 h 726"/>
                <a:gd name="T16" fmla="*/ 432 w 726"/>
                <a:gd name="T17" fmla="*/ 520 h 726"/>
                <a:gd name="T18" fmla="*/ 362 w 726"/>
                <a:gd name="T19" fmla="*/ 204 h 726"/>
                <a:gd name="T20" fmla="*/ 358 w 726"/>
                <a:gd name="T21" fmla="*/ 300 h 726"/>
                <a:gd name="T22" fmla="*/ 366 w 726"/>
                <a:gd name="T23" fmla="*/ 206 h 726"/>
                <a:gd name="T24" fmla="*/ 522 w 726"/>
                <a:gd name="T25" fmla="*/ 324 h 726"/>
                <a:gd name="T26" fmla="*/ 432 w 726"/>
                <a:gd name="T27" fmla="*/ 448 h 726"/>
                <a:gd name="T28" fmla="*/ 364 w 726"/>
                <a:gd name="T29" fmla="*/ 0 h 726"/>
                <a:gd name="T30" fmla="*/ 256 w 726"/>
                <a:gd name="T31" fmla="*/ 16 h 726"/>
                <a:gd name="T32" fmla="*/ 132 w 726"/>
                <a:gd name="T33" fmla="*/ 82 h 726"/>
                <a:gd name="T34" fmla="*/ 44 w 726"/>
                <a:gd name="T35" fmla="*/ 190 h 726"/>
                <a:gd name="T36" fmla="*/ 2 w 726"/>
                <a:gd name="T37" fmla="*/ 326 h 726"/>
                <a:gd name="T38" fmla="*/ 8 w 726"/>
                <a:gd name="T39" fmla="*/ 436 h 726"/>
                <a:gd name="T40" fmla="*/ 62 w 726"/>
                <a:gd name="T41" fmla="*/ 566 h 726"/>
                <a:gd name="T42" fmla="*/ 160 w 726"/>
                <a:gd name="T43" fmla="*/ 664 h 726"/>
                <a:gd name="T44" fmla="*/ 290 w 726"/>
                <a:gd name="T45" fmla="*/ 718 h 726"/>
                <a:gd name="T46" fmla="*/ 400 w 726"/>
                <a:gd name="T47" fmla="*/ 724 h 726"/>
                <a:gd name="T48" fmla="*/ 536 w 726"/>
                <a:gd name="T49" fmla="*/ 682 h 726"/>
                <a:gd name="T50" fmla="*/ 644 w 726"/>
                <a:gd name="T51" fmla="*/ 594 h 726"/>
                <a:gd name="T52" fmla="*/ 710 w 726"/>
                <a:gd name="T53" fmla="*/ 470 h 726"/>
                <a:gd name="T54" fmla="*/ 726 w 726"/>
                <a:gd name="T55" fmla="*/ 362 h 726"/>
                <a:gd name="T56" fmla="*/ 698 w 726"/>
                <a:gd name="T57" fmla="*/ 222 h 726"/>
                <a:gd name="T58" fmla="*/ 620 w 726"/>
                <a:gd name="T59" fmla="*/ 106 h 726"/>
                <a:gd name="T60" fmla="*/ 504 w 726"/>
                <a:gd name="T61" fmla="*/ 28 h 726"/>
                <a:gd name="T62" fmla="*/ 364 w 726"/>
                <a:gd name="T63" fmla="*/ 0 h 726"/>
                <a:gd name="T64" fmla="*/ 498 w 726"/>
                <a:gd name="T65" fmla="*/ 532 h 726"/>
                <a:gd name="T66" fmla="*/ 474 w 726"/>
                <a:gd name="T67" fmla="*/ 544 h 726"/>
                <a:gd name="T68" fmla="*/ 234 w 726"/>
                <a:gd name="T69" fmla="*/ 538 h 726"/>
                <a:gd name="T70" fmla="*/ 180 w 726"/>
                <a:gd name="T71" fmla="*/ 328 h 726"/>
                <a:gd name="T72" fmla="*/ 182 w 726"/>
                <a:gd name="T73" fmla="*/ 314 h 726"/>
                <a:gd name="T74" fmla="*/ 202 w 726"/>
                <a:gd name="T75" fmla="*/ 300 h 726"/>
                <a:gd name="T76" fmla="*/ 334 w 726"/>
                <a:gd name="T77" fmla="*/ 190 h 726"/>
                <a:gd name="T78" fmla="*/ 376 w 726"/>
                <a:gd name="T79" fmla="*/ 180 h 726"/>
                <a:gd name="T80" fmla="*/ 392 w 726"/>
                <a:gd name="T81" fmla="*/ 190 h 726"/>
                <a:gd name="T82" fmla="*/ 524 w 726"/>
                <a:gd name="T83" fmla="*/ 300 h 726"/>
                <a:gd name="T84" fmla="*/ 546 w 726"/>
                <a:gd name="T85" fmla="*/ 314 h 726"/>
                <a:gd name="T86" fmla="*/ 458 w 726"/>
                <a:gd name="T87" fmla="*/ 448 h 726"/>
                <a:gd name="T88" fmla="*/ 458 w 726"/>
                <a:gd name="T89" fmla="*/ 448 h 726"/>
                <a:gd name="T90" fmla="*/ 476 w 726"/>
                <a:gd name="T91" fmla="*/ 520 h 726"/>
                <a:gd name="T92" fmla="*/ 458 w 726"/>
                <a:gd name="T93" fmla="*/ 474 h 726"/>
                <a:gd name="T94" fmla="*/ 432 w 726"/>
                <a:gd name="T95" fmla="*/ 324 h 72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26" h="726">
                  <a:moveTo>
                    <a:pt x="294" y="448"/>
                  </a:moveTo>
                  <a:lnTo>
                    <a:pt x="350" y="448"/>
                  </a:lnTo>
                  <a:lnTo>
                    <a:pt x="350" y="396"/>
                  </a:lnTo>
                  <a:lnTo>
                    <a:pt x="294" y="396"/>
                  </a:lnTo>
                  <a:lnTo>
                    <a:pt x="294" y="448"/>
                  </a:lnTo>
                  <a:close/>
                  <a:moveTo>
                    <a:pt x="294" y="370"/>
                  </a:moveTo>
                  <a:lnTo>
                    <a:pt x="350" y="370"/>
                  </a:lnTo>
                  <a:lnTo>
                    <a:pt x="350" y="324"/>
                  </a:lnTo>
                  <a:lnTo>
                    <a:pt x="294" y="324"/>
                  </a:lnTo>
                  <a:lnTo>
                    <a:pt x="294" y="370"/>
                  </a:lnTo>
                  <a:close/>
                  <a:moveTo>
                    <a:pt x="294" y="520"/>
                  </a:moveTo>
                  <a:lnTo>
                    <a:pt x="350" y="520"/>
                  </a:lnTo>
                  <a:lnTo>
                    <a:pt x="350" y="474"/>
                  </a:lnTo>
                  <a:lnTo>
                    <a:pt x="294" y="474"/>
                  </a:lnTo>
                  <a:lnTo>
                    <a:pt x="294" y="520"/>
                  </a:lnTo>
                  <a:close/>
                  <a:moveTo>
                    <a:pt x="234" y="448"/>
                  </a:moveTo>
                  <a:lnTo>
                    <a:pt x="270" y="448"/>
                  </a:lnTo>
                  <a:lnTo>
                    <a:pt x="270" y="396"/>
                  </a:lnTo>
                  <a:lnTo>
                    <a:pt x="222" y="396"/>
                  </a:lnTo>
                  <a:lnTo>
                    <a:pt x="234" y="448"/>
                  </a:lnTo>
                  <a:close/>
                  <a:moveTo>
                    <a:pt x="216" y="370"/>
                  </a:moveTo>
                  <a:lnTo>
                    <a:pt x="270" y="370"/>
                  </a:lnTo>
                  <a:lnTo>
                    <a:pt x="270" y="324"/>
                  </a:lnTo>
                  <a:lnTo>
                    <a:pt x="206" y="324"/>
                  </a:lnTo>
                  <a:lnTo>
                    <a:pt x="216" y="370"/>
                  </a:lnTo>
                  <a:close/>
                  <a:moveTo>
                    <a:pt x="248" y="518"/>
                  </a:moveTo>
                  <a:lnTo>
                    <a:pt x="248" y="518"/>
                  </a:lnTo>
                  <a:lnTo>
                    <a:pt x="250" y="520"/>
                  </a:lnTo>
                  <a:lnTo>
                    <a:pt x="252" y="520"/>
                  </a:lnTo>
                  <a:lnTo>
                    <a:pt x="270" y="520"/>
                  </a:lnTo>
                  <a:lnTo>
                    <a:pt x="270" y="474"/>
                  </a:lnTo>
                  <a:lnTo>
                    <a:pt x="238" y="474"/>
                  </a:lnTo>
                  <a:lnTo>
                    <a:pt x="248" y="518"/>
                  </a:lnTo>
                  <a:close/>
                  <a:moveTo>
                    <a:pt x="376" y="520"/>
                  </a:moveTo>
                  <a:lnTo>
                    <a:pt x="432" y="520"/>
                  </a:lnTo>
                  <a:lnTo>
                    <a:pt x="432" y="474"/>
                  </a:lnTo>
                  <a:lnTo>
                    <a:pt x="376" y="474"/>
                  </a:lnTo>
                  <a:lnTo>
                    <a:pt x="376" y="520"/>
                  </a:lnTo>
                  <a:close/>
                  <a:moveTo>
                    <a:pt x="362" y="204"/>
                  </a:moveTo>
                  <a:lnTo>
                    <a:pt x="362" y="204"/>
                  </a:lnTo>
                  <a:lnTo>
                    <a:pt x="360" y="206"/>
                  </a:lnTo>
                  <a:lnTo>
                    <a:pt x="358" y="208"/>
                  </a:lnTo>
                  <a:lnTo>
                    <a:pt x="358" y="300"/>
                  </a:lnTo>
                  <a:lnTo>
                    <a:pt x="368" y="300"/>
                  </a:lnTo>
                  <a:lnTo>
                    <a:pt x="368" y="208"/>
                  </a:lnTo>
                  <a:lnTo>
                    <a:pt x="366" y="206"/>
                  </a:lnTo>
                  <a:lnTo>
                    <a:pt x="362" y="204"/>
                  </a:lnTo>
                  <a:close/>
                  <a:moveTo>
                    <a:pt x="458" y="370"/>
                  </a:moveTo>
                  <a:lnTo>
                    <a:pt x="510" y="370"/>
                  </a:lnTo>
                  <a:lnTo>
                    <a:pt x="522" y="324"/>
                  </a:lnTo>
                  <a:lnTo>
                    <a:pt x="458" y="324"/>
                  </a:lnTo>
                  <a:lnTo>
                    <a:pt x="458" y="370"/>
                  </a:lnTo>
                  <a:close/>
                  <a:moveTo>
                    <a:pt x="376" y="448"/>
                  </a:moveTo>
                  <a:lnTo>
                    <a:pt x="432" y="448"/>
                  </a:lnTo>
                  <a:lnTo>
                    <a:pt x="432" y="396"/>
                  </a:lnTo>
                  <a:lnTo>
                    <a:pt x="376" y="396"/>
                  </a:lnTo>
                  <a:lnTo>
                    <a:pt x="376" y="448"/>
                  </a:lnTo>
                  <a:close/>
                  <a:moveTo>
                    <a:pt x="364" y="0"/>
                  </a:moveTo>
                  <a:lnTo>
                    <a:pt x="364" y="0"/>
                  </a:lnTo>
                  <a:lnTo>
                    <a:pt x="326" y="2"/>
                  </a:lnTo>
                  <a:lnTo>
                    <a:pt x="290" y="8"/>
                  </a:lnTo>
                  <a:lnTo>
                    <a:pt x="256" y="16"/>
                  </a:lnTo>
                  <a:lnTo>
                    <a:pt x="222" y="28"/>
                  </a:lnTo>
                  <a:lnTo>
                    <a:pt x="190" y="44"/>
                  </a:lnTo>
                  <a:lnTo>
                    <a:pt x="160" y="62"/>
                  </a:lnTo>
                  <a:lnTo>
                    <a:pt x="132" y="82"/>
                  </a:lnTo>
                  <a:lnTo>
                    <a:pt x="106" y="106"/>
                  </a:lnTo>
                  <a:lnTo>
                    <a:pt x="84" y="132"/>
                  </a:lnTo>
                  <a:lnTo>
                    <a:pt x="62" y="160"/>
                  </a:lnTo>
                  <a:lnTo>
                    <a:pt x="44" y="190"/>
                  </a:lnTo>
                  <a:lnTo>
                    <a:pt x="28" y="222"/>
                  </a:lnTo>
                  <a:lnTo>
                    <a:pt x="16" y="254"/>
                  </a:lnTo>
                  <a:lnTo>
                    <a:pt x="8" y="290"/>
                  </a:lnTo>
                  <a:lnTo>
                    <a:pt x="2" y="326"/>
                  </a:lnTo>
                  <a:lnTo>
                    <a:pt x="0" y="362"/>
                  </a:lnTo>
                  <a:lnTo>
                    <a:pt x="2" y="400"/>
                  </a:lnTo>
                  <a:lnTo>
                    <a:pt x="8" y="436"/>
                  </a:lnTo>
                  <a:lnTo>
                    <a:pt x="16" y="470"/>
                  </a:lnTo>
                  <a:lnTo>
                    <a:pt x="28" y="504"/>
                  </a:lnTo>
                  <a:lnTo>
                    <a:pt x="44" y="536"/>
                  </a:lnTo>
                  <a:lnTo>
                    <a:pt x="62" y="566"/>
                  </a:lnTo>
                  <a:lnTo>
                    <a:pt x="84" y="594"/>
                  </a:lnTo>
                  <a:lnTo>
                    <a:pt x="106" y="620"/>
                  </a:lnTo>
                  <a:lnTo>
                    <a:pt x="132" y="642"/>
                  </a:lnTo>
                  <a:lnTo>
                    <a:pt x="160" y="664"/>
                  </a:lnTo>
                  <a:lnTo>
                    <a:pt x="190" y="682"/>
                  </a:lnTo>
                  <a:lnTo>
                    <a:pt x="222" y="698"/>
                  </a:lnTo>
                  <a:lnTo>
                    <a:pt x="256" y="710"/>
                  </a:lnTo>
                  <a:lnTo>
                    <a:pt x="290" y="718"/>
                  </a:lnTo>
                  <a:lnTo>
                    <a:pt x="326" y="724"/>
                  </a:lnTo>
                  <a:lnTo>
                    <a:pt x="364" y="726"/>
                  </a:lnTo>
                  <a:lnTo>
                    <a:pt x="400" y="724"/>
                  </a:lnTo>
                  <a:lnTo>
                    <a:pt x="436" y="718"/>
                  </a:lnTo>
                  <a:lnTo>
                    <a:pt x="472" y="710"/>
                  </a:lnTo>
                  <a:lnTo>
                    <a:pt x="504" y="698"/>
                  </a:lnTo>
                  <a:lnTo>
                    <a:pt x="536" y="682"/>
                  </a:lnTo>
                  <a:lnTo>
                    <a:pt x="566" y="664"/>
                  </a:lnTo>
                  <a:lnTo>
                    <a:pt x="594" y="642"/>
                  </a:lnTo>
                  <a:lnTo>
                    <a:pt x="620" y="620"/>
                  </a:lnTo>
                  <a:lnTo>
                    <a:pt x="644" y="594"/>
                  </a:lnTo>
                  <a:lnTo>
                    <a:pt x="664" y="566"/>
                  </a:lnTo>
                  <a:lnTo>
                    <a:pt x="682" y="536"/>
                  </a:lnTo>
                  <a:lnTo>
                    <a:pt x="698" y="504"/>
                  </a:lnTo>
                  <a:lnTo>
                    <a:pt x="710" y="470"/>
                  </a:lnTo>
                  <a:lnTo>
                    <a:pt x="718" y="436"/>
                  </a:lnTo>
                  <a:lnTo>
                    <a:pt x="724" y="400"/>
                  </a:lnTo>
                  <a:lnTo>
                    <a:pt x="726" y="362"/>
                  </a:lnTo>
                  <a:lnTo>
                    <a:pt x="724" y="326"/>
                  </a:lnTo>
                  <a:lnTo>
                    <a:pt x="718" y="290"/>
                  </a:lnTo>
                  <a:lnTo>
                    <a:pt x="710" y="254"/>
                  </a:lnTo>
                  <a:lnTo>
                    <a:pt x="698" y="222"/>
                  </a:lnTo>
                  <a:lnTo>
                    <a:pt x="682" y="190"/>
                  </a:lnTo>
                  <a:lnTo>
                    <a:pt x="664" y="160"/>
                  </a:lnTo>
                  <a:lnTo>
                    <a:pt x="644" y="132"/>
                  </a:lnTo>
                  <a:lnTo>
                    <a:pt x="620" y="106"/>
                  </a:lnTo>
                  <a:lnTo>
                    <a:pt x="594" y="82"/>
                  </a:lnTo>
                  <a:lnTo>
                    <a:pt x="566" y="62"/>
                  </a:lnTo>
                  <a:lnTo>
                    <a:pt x="536" y="44"/>
                  </a:lnTo>
                  <a:lnTo>
                    <a:pt x="504" y="28"/>
                  </a:lnTo>
                  <a:lnTo>
                    <a:pt x="472" y="16"/>
                  </a:lnTo>
                  <a:lnTo>
                    <a:pt x="436" y="8"/>
                  </a:lnTo>
                  <a:lnTo>
                    <a:pt x="400" y="2"/>
                  </a:lnTo>
                  <a:lnTo>
                    <a:pt x="364" y="0"/>
                  </a:lnTo>
                  <a:close/>
                  <a:moveTo>
                    <a:pt x="546" y="326"/>
                  </a:moveTo>
                  <a:lnTo>
                    <a:pt x="502" y="524"/>
                  </a:lnTo>
                  <a:lnTo>
                    <a:pt x="498" y="532"/>
                  </a:lnTo>
                  <a:lnTo>
                    <a:pt x="492" y="538"/>
                  </a:lnTo>
                  <a:lnTo>
                    <a:pt x="484" y="544"/>
                  </a:lnTo>
                  <a:lnTo>
                    <a:pt x="474" y="544"/>
                  </a:lnTo>
                  <a:lnTo>
                    <a:pt x="252" y="544"/>
                  </a:lnTo>
                  <a:lnTo>
                    <a:pt x="242" y="544"/>
                  </a:lnTo>
                  <a:lnTo>
                    <a:pt x="234" y="538"/>
                  </a:lnTo>
                  <a:lnTo>
                    <a:pt x="228" y="532"/>
                  </a:lnTo>
                  <a:lnTo>
                    <a:pt x="224" y="524"/>
                  </a:lnTo>
                  <a:lnTo>
                    <a:pt x="180" y="328"/>
                  </a:lnTo>
                  <a:lnTo>
                    <a:pt x="180" y="322"/>
                  </a:lnTo>
                  <a:lnTo>
                    <a:pt x="182" y="314"/>
                  </a:lnTo>
                  <a:lnTo>
                    <a:pt x="186" y="306"/>
                  </a:lnTo>
                  <a:lnTo>
                    <a:pt x="194" y="302"/>
                  </a:lnTo>
                  <a:lnTo>
                    <a:pt x="202" y="300"/>
                  </a:lnTo>
                  <a:lnTo>
                    <a:pt x="332" y="300"/>
                  </a:lnTo>
                  <a:lnTo>
                    <a:pt x="332" y="196"/>
                  </a:lnTo>
                  <a:lnTo>
                    <a:pt x="334" y="190"/>
                  </a:lnTo>
                  <a:lnTo>
                    <a:pt x="338" y="186"/>
                  </a:lnTo>
                  <a:lnTo>
                    <a:pt x="342" y="182"/>
                  </a:lnTo>
                  <a:lnTo>
                    <a:pt x="348" y="180"/>
                  </a:lnTo>
                  <a:lnTo>
                    <a:pt x="376" y="180"/>
                  </a:lnTo>
                  <a:lnTo>
                    <a:pt x="382" y="182"/>
                  </a:lnTo>
                  <a:lnTo>
                    <a:pt x="388" y="186"/>
                  </a:lnTo>
                  <a:lnTo>
                    <a:pt x="392" y="190"/>
                  </a:lnTo>
                  <a:lnTo>
                    <a:pt x="392" y="196"/>
                  </a:lnTo>
                  <a:lnTo>
                    <a:pt x="392" y="300"/>
                  </a:lnTo>
                  <a:lnTo>
                    <a:pt x="524" y="300"/>
                  </a:lnTo>
                  <a:lnTo>
                    <a:pt x="534" y="302"/>
                  </a:lnTo>
                  <a:lnTo>
                    <a:pt x="540" y="306"/>
                  </a:lnTo>
                  <a:lnTo>
                    <a:pt x="546" y="314"/>
                  </a:lnTo>
                  <a:lnTo>
                    <a:pt x="548" y="322"/>
                  </a:lnTo>
                  <a:lnTo>
                    <a:pt x="546" y="326"/>
                  </a:lnTo>
                  <a:close/>
                  <a:moveTo>
                    <a:pt x="458" y="448"/>
                  </a:moveTo>
                  <a:lnTo>
                    <a:pt x="494" y="448"/>
                  </a:lnTo>
                  <a:lnTo>
                    <a:pt x="506" y="396"/>
                  </a:lnTo>
                  <a:lnTo>
                    <a:pt x="458" y="396"/>
                  </a:lnTo>
                  <a:lnTo>
                    <a:pt x="458" y="448"/>
                  </a:lnTo>
                  <a:close/>
                  <a:moveTo>
                    <a:pt x="458" y="520"/>
                  </a:moveTo>
                  <a:lnTo>
                    <a:pt x="474" y="520"/>
                  </a:lnTo>
                  <a:lnTo>
                    <a:pt x="476" y="520"/>
                  </a:lnTo>
                  <a:lnTo>
                    <a:pt x="478" y="518"/>
                  </a:lnTo>
                  <a:lnTo>
                    <a:pt x="488" y="474"/>
                  </a:lnTo>
                  <a:lnTo>
                    <a:pt x="458" y="474"/>
                  </a:lnTo>
                  <a:lnTo>
                    <a:pt x="458" y="520"/>
                  </a:lnTo>
                  <a:close/>
                  <a:moveTo>
                    <a:pt x="376" y="370"/>
                  </a:moveTo>
                  <a:lnTo>
                    <a:pt x="432" y="370"/>
                  </a:lnTo>
                  <a:lnTo>
                    <a:pt x="432" y="324"/>
                  </a:lnTo>
                  <a:lnTo>
                    <a:pt x="376" y="324"/>
                  </a:lnTo>
                  <a:lnTo>
                    <a:pt x="376" y="37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6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5" name="Wolkenförmige Legende 63"/>
            <p:cNvSpPr>
              <a:spLocks noChangeAspect="1"/>
            </p:cNvSpPr>
            <p:nvPr/>
          </p:nvSpPr>
          <p:spPr>
            <a:xfrm>
              <a:off x="8075698" y="2034761"/>
              <a:ext cx="337400" cy="311277"/>
            </a:xfrm>
            <a:prstGeom prst="cloudCallout">
              <a:avLst>
                <a:gd name="adj1" fmla="val -27063"/>
                <a:gd name="adj2" fmla="val 6925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Ellipse 64"/>
            <p:cNvSpPr>
              <a:spLocks noChangeAspect="1"/>
            </p:cNvSpPr>
            <p:nvPr/>
          </p:nvSpPr>
          <p:spPr>
            <a:xfrm>
              <a:off x="8108919" y="2056588"/>
              <a:ext cx="252000" cy="252000"/>
            </a:xfrm>
            <a:prstGeom prst="ellips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reeform 289">
              <a:extLst>
                <a:ext uri="{FF2B5EF4-FFF2-40B4-BE49-F238E27FC236}">
                  <a16:creationId xmlns:a16="http://schemas.microsoft.com/office/drawing/2014/main" id="{20599B70-0509-F04A-BB14-0B3515E5A1B2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089053" y="2033286"/>
              <a:ext cx="291732" cy="291732"/>
            </a:xfrm>
            <a:custGeom>
              <a:avLst/>
              <a:gdLst>
                <a:gd name="T0" fmla="*/ 290 w 726"/>
                <a:gd name="T1" fmla="*/ 8 h 726"/>
                <a:gd name="T2" fmla="*/ 160 w 726"/>
                <a:gd name="T3" fmla="*/ 62 h 726"/>
                <a:gd name="T4" fmla="*/ 62 w 726"/>
                <a:gd name="T5" fmla="*/ 160 h 726"/>
                <a:gd name="T6" fmla="*/ 8 w 726"/>
                <a:gd name="T7" fmla="*/ 290 h 726"/>
                <a:gd name="T8" fmla="*/ 2 w 726"/>
                <a:gd name="T9" fmla="*/ 400 h 726"/>
                <a:gd name="T10" fmla="*/ 44 w 726"/>
                <a:gd name="T11" fmla="*/ 536 h 726"/>
                <a:gd name="T12" fmla="*/ 132 w 726"/>
                <a:gd name="T13" fmla="*/ 642 h 726"/>
                <a:gd name="T14" fmla="*/ 256 w 726"/>
                <a:gd name="T15" fmla="*/ 710 h 726"/>
                <a:gd name="T16" fmla="*/ 364 w 726"/>
                <a:gd name="T17" fmla="*/ 726 h 726"/>
                <a:gd name="T18" fmla="*/ 504 w 726"/>
                <a:gd name="T19" fmla="*/ 698 h 726"/>
                <a:gd name="T20" fmla="*/ 620 w 726"/>
                <a:gd name="T21" fmla="*/ 620 h 726"/>
                <a:gd name="T22" fmla="*/ 682 w 726"/>
                <a:gd name="T23" fmla="*/ 536 h 726"/>
                <a:gd name="T24" fmla="*/ 724 w 726"/>
                <a:gd name="T25" fmla="*/ 400 h 726"/>
                <a:gd name="T26" fmla="*/ 718 w 726"/>
                <a:gd name="T27" fmla="*/ 290 h 726"/>
                <a:gd name="T28" fmla="*/ 664 w 726"/>
                <a:gd name="T29" fmla="*/ 160 h 726"/>
                <a:gd name="T30" fmla="*/ 566 w 726"/>
                <a:gd name="T31" fmla="*/ 62 h 726"/>
                <a:gd name="T32" fmla="*/ 436 w 726"/>
                <a:gd name="T33" fmla="*/ 8 h 726"/>
                <a:gd name="T34" fmla="*/ 250 w 726"/>
                <a:gd name="T35" fmla="*/ 428 h 726"/>
                <a:gd name="T36" fmla="*/ 236 w 726"/>
                <a:gd name="T37" fmla="*/ 458 h 726"/>
                <a:gd name="T38" fmla="*/ 206 w 726"/>
                <a:gd name="T39" fmla="*/ 470 h 726"/>
                <a:gd name="T40" fmla="*/ 182 w 726"/>
                <a:gd name="T41" fmla="*/ 462 h 726"/>
                <a:gd name="T42" fmla="*/ 162 w 726"/>
                <a:gd name="T43" fmla="*/ 436 h 726"/>
                <a:gd name="T44" fmla="*/ 160 w 726"/>
                <a:gd name="T45" fmla="*/ 424 h 726"/>
                <a:gd name="T46" fmla="*/ 174 w 726"/>
                <a:gd name="T47" fmla="*/ 392 h 726"/>
                <a:gd name="T48" fmla="*/ 206 w 726"/>
                <a:gd name="T49" fmla="*/ 378 h 726"/>
                <a:gd name="T50" fmla="*/ 230 w 726"/>
                <a:gd name="T51" fmla="*/ 386 h 726"/>
                <a:gd name="T52" fmla="*/ 250 w 726"/>
                <a:gd name="T53" fmla="*/ 414 h 726"/>
                <a:gd name="T54" fmla="*/ 572 w 726"/>
                <a:gd name="T55" fmla="*/ 428 h 726"/>
                <a:gd name="T56" fmla="*/ 562 w 726"/>
                <a:gd name="T57" fmla="*/ 452 h 726"/>
                <a:gd name="T58" fmla="*/ 536 w 726"/>
                <a:gd name="T59" fmla="*/ 468 h 726"/>
                <a:gd name="T60" fmla="*/ 510 w 726"/>
                <a:gd name="T61" fmla="*/ 466 h 726"/>
                <a:gd name="T62" fmla="*/ 486 w 726"/>
                <a:gd name="T63" fmla="*/ 444 h 726"/>
                <a:gd name="T64" fmla="*/ 482 w 726"/>
                <a:gd name="T65" fmla="*/ 424 h 726"/>
                <a:gd name="T66" fmla="*/ 490 w 726"/>
                <a:gd name="T67" fmla="*/ 398 h 726"/>
                <a:gd name="T68" fmla="*/ 518 w 726"/>
                <a:gd name="T69" fmla="*/ 380 h 726"/>
                <a:gd name="T70" fmla="*/ 544 w 726"/>
                <a:gd name="T71" fmla="*/ 382 h 726"/>
                <a:gd name="T72" fmla="*/ 568 w 726"/>
                <a:gd name="T73" fmla="*/ 406 h 726"/>
                <a:gd name="T74" fmla="*/ 572 w 726"/>
                <a:gd name="T75" fmla="*/ 428 h 726"/>
                <a:gd name="T76" fmla="*/ 596 w 726"/>
                <a:gd name="T77" fmla="*/ 428 h 726"/>
                <a:gd name="T78" fmla="*/ 596 w 726"/>
                <a:gd name="T79" fmla="*/ 410 h 726"/>
                <a:gd name="T80" fmla="*/ 566 w 726"/>
                <a:gd name="T81" fmla="*/ 366 h 726"/>
                <a:gd name="T82" fmla="*/ 526 w 726"/>
                <a:gd name="T83" fmla="*/ 354 h 726"/>
                <a:gd name="T84" fmla="*/ 478 w 726"/>
                <a:gd name="T85" fmla="*/ 374 h 726"/>
                <a:gd name="T86" fmla="*/ 458 w 726"/>
                <a:gd name="T87" fmla="*/ 424 h 726"/>
                <a:gd name="T88" fmla="*/ 276 w 726"/>
                <a:gd name="T89" fmla="*/ 428 h 726"/>
                <a:gd name="T90" fmla="*/ 270 w 726"/>
                <a:gd name="T91" fmla="*/ 396 h 726"/>
                <a:gd name="T92" fmla="*/ 232 w 726"/>
                <a:gd name="T93" fmla="*/ 360 h 726"/>
                <a:gd name="T94" fmla="*/ 192 w 726"/>
                <a:gd name="T95" fmla="*/ 356 h 726"/>
                <a:gd name="T96" fmla="*/ 148 w 726"/>
                <a:gd name="T97" fmla="*/ 386 h 726"/>
                <a:gd name="T98" fmla="*/ 136 w 726"/>
                <a:gd name="T99" fmla="*/ 424 h 726"/>
                <a:gd name="T100" fmla="*/ 110 w 726"/>
                <a:gd name="T101" fmla="*/ 412 h 726"/>
                <a:gd name="T102" fmla="*/ 134 w 726"/>
                <a:gd name="T103" fmla="*/ 358 h 726"/>
                <a:gd name="T104" fmla="*/ 172 w 726"/>
                <a:gd name="T105" fmla="*/ 332 h 726"/>
                <a:gd name="T106" fmla="*/ 252 w 726"/>
                <a:gd name="T107" fmla="*/ 318 h 726"/>
                <a:gd name="T108" fmla="*/ 320 w 726"/>
                <a:gd name="T109" fmla="*/ 270 h 726"/>
                <a:gd name="T110" fmla="*/ 342 w 726"/>
                <a:gd name="T111" fmla="*/ 262 h 726"/>
                <a:gd name="T112" fmla="*/ 402 w 726"/>
                <a:gd name="T113" fmla="*/ 256 h 726"/>
                <a:gd name="T114" fmla="*/ 500 w 726"/>
                <a:gd name="T115" fmla="*/ 280 h 726"/>
                <a:gd name="T116" fmla="*/ 572 w 726"/>
                <a:gd name="T117" fmla="*/ 346 h 726"/>
                <a:gd name="T118" fmla="*/ 590 w 726"/>
                <a:gd name="T119" fmla="*/ 360 h 726"/>
                <a:gd name="T120" fmla="*/ 614 w 726"/>
                <a:gd name="T121" fmla="*/ 400 h 72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26" h="726">
                  <a:moveTo>
                    <a:pt x="364" y="0"/>
                  </a:moveTo>
                  <a:lnTo>
                    <a:pt x="364" y="0"/>
                  </a:lnTo>
                  <a:lnTo>
                    <a:pt x="326" y="2"/>
                  </a:lnTo>
                  <a:lnTo>
                    <a:pt x="290" y="8"/>
                  </a:lnTo>
                  <a:lnTo>
                    <a:pt x="256" y="16"/>
                  </a:lnTo>
                  <a:lnTo>
                    <a:pt x="222" y="28"/>
                  </a:lnTo>
                  <a:lnTo>
                    <a:pt x="190" y="44"/>
                  </a:lnTo>
                  <a:lnTo>
                    <a:pt x="160" y="62"/>
                  </a:lnTo>
                  <a:lnTo>
                    <a:pt x="132" y="82"/>
                  </a:lnTo>
                  <a:lnTo>
                    <a:pt x="106" y="106"/>
                  </a:lnTo>
                  <a:lnTo>
                    <a:pt x="84" y="132"/>
                  </a:lnTo>
                  <a:lnTo>
                    <a:pt x="62" y="160"/>
                  </a:lnTo>
                  <a:lnTo>
                    <a:pt x="44" y="190"/>
                  </a:lnTo>
                  <a:lnTo>
                    <a:pt x="28" y="222"/>
                  </a:lnTo>
                  <a:lnTo>
                    <a:pt x="16" y="254"/>
                  </a:lnTo>
                  <a:lnTo>
                    <a:pt x="8" y="290"/>
                  </a:lnTo>
                  <a:lnTo>
                    <a:pt x="2" y="326"/>
                  </a:lnTo>
                  <a:lnTo>
                    <a:pt x="0" y="362"/>
                  </a:lnTo>
                  <a:lnTo>
                    <a:pt x="2" y="400"/>
                  </a:lnTo>
                  <a:lnTo>
                    <a:pt x="8" y="436"/>
                  </a:lnTo>
                  <a:lnTo>
                    <a:pt x="16" y="470"/>
                  </a:lnTo>
                  <a:lnTo>
                    <a:pt x="28" y="504"/>
                  </a:lnTo>
                  <a:lnTo>
                    <a:pt x="44" y="536"/>
                  </a:lnTo>
                  <a:lnTo>
                    <a:pt x="62" y="566"/>
                  </a:lnTo>
                  <a:lnTo>
                    <a:pt x="84" y="594"/>
                  </a:lnTo>
                  <a:lnTo>
                    <a:pt x="106" y="620"/>
                  </a:lnTo>
                  <a:lnTo>
                    <a:pt x="132" y="642"/>
                  </a:lnTo>
                  <a:lnTo>
                    <a:pt x="160" y="664"/>
                  </a:lnTo>
                  <a:lnTo>
                    <a:pt x="190" y="682"/>
                  </a:lnTo>
                  <a:lnTo>
                    <a:pt x="222" y="698"/>
                  </a:lnTo>
                  <a:lnTo>
                    <a:pt x="256" y="710"/>
                  </a:lnTo>
                  <a:lnTo>
                    <a:pt x="290" y="718"/>
                  </a:lnTo>
                  <a:lnTo>
                    <a:pt x="326" y="724"/>
                  </a:lnTo>
                  <a:lnTo>
                    <a:pt x="364" y="726"/>
                  </a:lnTo>
                  <a:lnTo>
                    <a:pt x="400" y="724"/>
                  </a:lnTo>
                  <a:lnTo>
                    <a:pt x="436" y="718"/>
                  </a:lnTo>
                  <a:lnTo>
                    <a:pt x="470" y="710"/>
                  </a:lnTo>
                  <a:lnTo>
                    <a:pt x="504" y="698"/>
                  </a:lnTo>
                  <a:lnTo>
                    <a:pt x="536" y="682"/>
                  </a:lnTo>
                  <a:lnTo>
                    <a:pt x="566" y="664"/>
                  </a:lnTo>
                  <a:lnTo>
                    <a:pt x="594" y="642"/>
                  </a:lnTo>
                  <a:lnTo>
                    <a:pt x="620" y="620"/>
                  </a:lnTo>
                  <a:lnTo>
                    <a:pt x="642" y="594"/>
                  </a:lnTo>
                  <a:lnTo>
                    <a:pt x="664" y="566"/>
                  </a:lnTo>
                  <a:lnTo>
                    <a:pt x="682" y="536"/>
                  </a:lnTo>
                  <a:lnTo>
                    <a:pt x="698" y="504"/>
                  </a:lnTo>
                  <a:lnTo>
                    <a:pt x="710" y="470"/>
                  </a:lnTo>
                  <a:lnTo>
                    <a:pt x="718" y="436"/>
                  </a:lnTo>
                  <a:lnTo>
                    <a:pt x="724" y="400"/>
                  </a:lnTo>
                  <a:lnTo>
                    <a:pt x="726" y="362"/>
                  </a:lnTo>
                  <a:lnTo>
                    <a:pt x="724" y="326"/>
                  </a:lnTo>
                  <a:lnTo>
                    <a:pt x="718" y="290"/>
                  </a:lnTo>
                  <a:lnTo>
                    <a:pt x="710" y="254"/>
                  </a:lnTo>
                  <a:lnTo>
                    <a:pt x="698" y="222"/>
                  </a:lnTo>
                  <a:lnTo>
                    <a:pt x="682" y="190"/>
                  </a:lnTo>
                  <a:lnTo>
                    <a:pt x="664" y="160"/>
                  </a:lnTo>
                  <a:lnTo>
                    <a:pt x="642" y="132"/>
                  </a:lnTo>
                  <a:lnTo>
                    <a:pt x="620" y="106"/>
                  </a:lnTo>
                  <a:lnTo>
                    <a:pt x="594" y="82"/>
                  </a:lnTo>
                  <a:lnTo>
                    <a:pt x="566" y="62"/>
                  </a:lnTo>
                  <a:lnTo>
                    <a:pt x="536" y="44"/>
                  </a:lnTo>
                  <a:lnTo>
                    <a:pt x="504" y="28"/>
                  </a:lnTo>
                  <a:lnTo>
                    <a:pt x="470" y="16"/>
                  </a:lnTo>
                  <a:lnTo>
                    <a:pt x="436" y="8"/>
                  </a:lnTo>
                  <a:lnTo>
                    <a:pt x="400" y="2"/>
                  </a:lnTo>
                  <a:lnTo>
                    <a:pt x="364" y="0"/>
                  </a:lnTo>
                  <a:close/>
                  <a:moveTo>
                    <a:pt x="250" y="428"/>
                  </a:moveTo>
                  <a:lnTo>
                    <a:pt x="250" y="428"/>
                  </a:lnTo>
                  <a:lnTo>
                    <a:pt x="248" y="436"/>
                  </a:lnTo>
                  <a:lnTo>
                    <a:pt x="246" y="444"/>
                  </a:lnTo>
                  <a:lnTo>
                    <a:pt x="242" y="452"/>
                  </a:lnTo>
                  <a:lnTo>
                    <a:pt x="236" y="458"/>
                  </a:lnTo>
                  <a:lnTo>
                    <a:pt x="230" y="462"/>
                  </a:lnTo>
                  <a:lnTo>
                    <a:pt x="222" y="466"/>
                  </a:lnTo>
                  <a:lnTo>
                    <a:pt x="214" y="468"/>
                  </a:lnTo>
                  <a:lnTo>
                    <a:pt x="206" y="470"/>
                  </a:lnTo>
                  <a:lnTo>
                    <a:pt x="196" y="468"/>
                  </a:lnTo>
                  <a:lnTo>
                    <a:pt x="188" y="466"/>
                  </a:lnTo>
                  <a:lnTo>
                    <a:pt x="182" y="462"/>
                  </a:lnTo>
                  <a:lnTo>
                    <a:pt x="176" y="458"/>
                  </a:lnTo>
                  <a:lnTo>
                    <a:pt x="170" y="452"/>
                  </a:lnTo>
                  <a:lnTo>
                    <a:pt x="166" y="444"/>
                  </a:lnTo>
                  <a:lnTo>
                    <a:pt x="162" y="436"/>
                  </a:lnTo>
                  <a:lnTo>
                    <a:pt x="160" y="428"/>
                  </a:lnTo>
                  <a:lnTo>
                    <a:pt x="160" y="424"/>
                  </a:lnTo>
                  <a:lnTo>
                    <a:pt x="162" y="414"/>
                  </a:lnTo>
                  <a:lnTo>
                    <a:pt x="164" y="406"/>
                  </a:lnTo>
                  <a:lnTo>
                    <a:pt x="168" y="398"/>
                  </a:lnTo>
                  <a:lnTo>
                    <a:pt x="174" y="392"/>
                  </a:lnTo>
                  <a:lnTo>
                    <a:pt x="180" y="386"/>
                  </a:lnTo>
                  <a:lnTo>
                    <a:pt x="188" y="382"/>
                  </a:lnTo>
                  <a:lnTo>
                    <a:pt x="196" y="380"/>
                  </a:lnTo>
                  <a:lnTo>
                    <a:pt x="206" y="378"/>
                  </a:lnTo>
                  <a:lnTo>
                    <a:pt x="214" y="380"/>
                  </a:lnTo>
                  <a:lnTo>
                    <a:pt x="224" y="382"/>
                  </a:lnTo>
                  <a:lnTo>
                    <a:pt x="230" y="386"/>
                  </a:lnTo>
                  <a:lnTo>
                    <a:pt x="238" y="392"/>
                  </a:lnTo>
                  <a:lnTo>
                    <a:pt x="242" y="398"/>
                  </a:lnTo>
                  <a:lnTo>
                    <a:pt x="248" y="406"/>
                  </a:lnTo>
                  <a:lnTo>
                    <a:pt x="250" y="414"/>
                  </a:lnTo>
                  <a:lnTo>
                    <a:pt x="250" y="424"/>
                  </a:lnTo>
                  <a:lnTo>
                    <a:pt x="250" y="428"/>
                  </a:lnTo>
                  <a:close/>
                  <a:moveTo>
                    <a:pt x="572" y="428"/>
                  </a:moveTo>
                  <a:lnTo>
                    <a:pt x="572" y="428"/>
                  </a:lnTo>
                  <a:lnTo>
                    <a:pt x="570" y="436"/>
                  </a:lnTo>
                  <a:lnTo>
                    <a:pt x="568" y="444"/>
                  </a:lnTo>
                  <a:lnTo>
                    <a:pt x="562" y="452"/>
                  </a:lnTo>
                  <a:lnTo>
                    <a:pt x="558" y="458"/>
                  </a:lnTo>
                  <a:lnTo>
                    <a:pt x="550" y="462"/>
                  </a:lnTo>
                  <a:lnTo>
                    <a:pt x="544" y="466"/>
                  </a:lnTo>
                  <a:lnTo>
                    <a:pt x="536" y="468"/>
                  </a:lnTo>
                  <a:lnTo>
                    <a:pt x="526" y="470"/>
                  </a:lnTo>
                  <a:lnTo>
                    <a:pt x="518" y="468"/>
                  </a:lnTo>
                  <a:lnTo>
                    <a:pt x="510" y="466"/>
                  </a:lnTo>
                  <a:lnTo>
                    <a:pt x="502" y="462"/>
                  </a:lnTo>
                  <a:lnTo>
                    <a:pt x="496" y="458"/>
                  </a:lnTo>
                  <a:lnTo>
                    <a:pt x="490" y="452"/>
                  </a:lnTo>
                  <a:lnTo>
                    <a:pt x="486" y="444"/>
                  </a:lnTo>
                  <a:lnTo>
                    <a:pt x="484" y="436"/>
                  </a:lnTo>
                  <a:lnTo>
                    <a:pt x="482" y="428"/>
                  </a:lnTo>
                  <a:lnTo>
                    <a:pt x="482" y="424"/>
                  </a:lnTo>
                  <a:lnTo>
                    <a:pt x="482" y="414"/>
                  </a:lnTo>
                  <a:lnTo>
                    <a:pt x="486" y="406"/>
                  </a:lnTo>
                  <a:lnTo>
                    <a:pt x="490" y="398"/>
                  </a:lnTo>
                  <a:lnTo>
                    <a:pt x="494" y="392"/>
                  </a:lnTo>
                  <a:lnTo>
                    <a:pt x="502" y="386"/>
                  </a:lnTo>
                  <a:lnTo>
                    <a:pt x="510" y="382"/>
                  </a:lnTo>
                  <a:lnTo>
                    <a:pt x="518" y="380"/>
                  </a:lnTo>
                  <a:lnTo>
                    <a:pt x="526" y="378"/>
                  </a:lnTo>
                  <a:lnTo>
                    <a:pt x="536" y="380"/>
                  </a:lnTo>
                  <a:lnTo>
                    <a:pt x="544" y="382"/>
                  </a:lnTo>
                  <a:lnTo>
                    <a:pt x="552" y="386"/>
                  </a:lnTo>
                  <a:lnTo>
                    <a:pt x="558" y="392"/>
                  </a:lnTo>
                  <a:lnTo>
                    <a:pt x="564" y="398"/>
                  </a:lnTo>
                  <a:lnTo>
                    <a:pt x="568" y="406"/>
                  </a:lnTo>
                  <a:lnTo>
                    <a:pt x="570" y="414"/>
                  </a:lnTo>
                  <a:lnTo>
                    <a:pt x="572" y="424"/>
                  </a:lnTo>
                  <a:lnTo>
                    <a:pt x="572" y="428"/>
                  </a:lnTo>
                  <a:close/>
                  <a:moveTo>
                    <a:pt x="618" y="424"/>
                  </a:moveTo>
                  <a:lnTo>
                    <a:pt x="618" y="424"/>
                  </a:lnTo>
                  <a:lnTo>
                    <a:pt x="618" y="428"/>
                  </a:lnTo>
                  <a:lnTo>
                    <a:pt x="596" y="428"/>
                  </a:lnTo>
                  <a:lnTo>
                    <a:pt x="596" y="424"/>
                  </a:lnTo>
                  <a:lnTo>
                    <a:pt x="596" y="410"/>
                  </a:lnTo>
                  <a:lnTo>
                    <a:pt x="592" y="396"/>
                  </a:lnTo>
                  <a:lnTo>
                    <a:pt x="584" y="386"/>
                  </a:lnTo>
                  <a:lnTo>
                    <a:pt x="576" y="374"/>
                  </a:lnTo>
                  <a:lnTo>
                    <a:pt x="566" y="366"/>
                  </a:lnTo>
                  <a:lnTo>
                    <a:pt x="554" y="360"/>
                  </a:lnTo>
                  <a:lnTo>
                    <a:pt x="540" y="356"/>
                  </a:lnTo>
                  <a:lnTo>
                    <a:pt x="526" y="354"/>
                  </a:lnTo>
                  <a:lnTo>
                    <a:pt x="512" y="356"/>
                  </a:lnTo>
                  <a:lnTo>
                    <a:pt x="500" y="360"/>
                  </a:lnTo>
                  <a:lnTo>
                    <a:pt x="488" y="366"/>
                  </a:lnTo>
                  <a:lnTo>
                    <a:pt x="478" y="374"/>
                  </a:lnTo>
                  <a:lnTo>
                    <a:pt x="468" y="386"/>
                  </a:lnTo>
                  <a:lnTo>
                    <a:pt x="462" y="396"/>
                  </a:lnTo>
                  <a:lnTo>
                    <a:pt x="458" y="410"/>
                  </a:lnTo>
                  <a:lnTo>
                    <a:pt x="458" y="424"/>
                  </a:lnTo>
                  <a:lnTo>
                    <a:pt x="458" y="428"/>
                  </a:lnTo>
                  <a:lnTo>
                    <a:pt x="276" y="428"/>
                  </a:lnTo>
                  <a:lnTo>
                    <a:pt x="276" y="424"/>
                  </a:lnTo>
                  <a:lnTo>
                    <a:pt x="274" y="410"/>
                  </a:lnTo>
                  <a:lnTo>
                    <a:pt x="270" y="396"/>
                  </a:lnTo>
                  <a:lnTo>
                    <a:pt x="264" y="386"/>
                  </a:lnTo>
                  <a:lnTo>
                    <a:pt x="254" y="374"/>
                  </a:lnTo>
                  <a:lnTo>
                    <a:pt x="244" y="366"/>
                  </a:lnTo>
                  <a:lnTo>
                    <a:pt x="232" y="360"/>
                  </a:lnTo>
                  <a:lnTo>
                    <a:pt x="220" y="356"/>
                  </a:lnTo>
                  <a:lnTo>
                    <a:pt x="206" y="354"/>
                  </a:lnTo>
                  <a:lnTo>
                    <a:pt x="192" y="356"/>
                  </a:lnTo>
                  <a:lnTo>
                    <a:pt x="178" y="360"/>
                  </a:lnTo>
                  <a:lnTo>
                    <a:pt x="166" y="366"/>
                  </a:lnTo>
                  <a:lnTo>
                    <a:pt x="156" y="374"/>
                  </a:lnTo>
                  <a:lnTo>
                    <a:pt x="148" y="386"/>
                  </a:lnTo>
                  <a:lnTo>
                    <a:pt x="142" y="396"/>
                  </a:lnTo>
                  <a:lnTo>
                    <a:pt x="138" y="410"/>
                  </a:lnTo>
                  <a:lnTo>
                    <a:pt x="136" y="424"/>
                  </a:lnTo>
                  <a:lnTo>
                    <a:pt x="136" y="428"/>
                  </a:lnTo>
                  <a:lnTo>
                    <a:pt x="108" y="428"/>
                  </a:lnTo>
                  <a:lnTo>
                    <a:pt x="110" y="412"/>
                  </a:lnTo>
                  <a:lnTo>
                    <a:pt x="112" y="398"/>
                  </a:lnTo>
                  <a:lnTo>
                    <a:pt x="118" y="384"/>
                  </a:lnTo>
                  <a:lnTo>
                    <a:pt x="126" y="370"/>
                  </a:lnTo>
                  <a:lnTo>
                    <a:pt x="134" y="358"/>
                  </a:lnTo>
                  <a:lnTo>
                    <a:pt x="146" y="348"/>
                  </a:lnTo>
                  <a:lnTo>
                    <a:pt x="158" y="340"/>
                  </a:lnTo>
                  <a:lnTo>
                    <a:pt x="172" y="332"/>
                  </a:lnTo>
                  <a:lnTo>
                    <a:pt x="196" y="324"/>
                  </a:lnTo>
                  <a:lnTo>
                    <a:pt x="216" y="320"/>
                  </a:lnTo>
                  <a:lnTo>
                    <a:pt x="234" y="318"/>
                  </a:lnTo>
                  <a:lnTo>
                    <a:pt x="252" y="318"/>
                  </a:lnTo>
                  <a:lnTo>
                    <a:pt x="278" y="320"/>
                  </a:lnTo>
                  <a:lnTo>
                    <a:pt x="320" y="270"/>
                  </a:lnTo>
                  <a:lnTo>
                    <a:pt x="324" y="266"/>
                  </a:lnTo>
                  <a:lnTo>
                    <a:pt x="328" y="266"/>
                  </a:lnTo>
                  <a:lnTo>
                    <a:pt x="342" y="262"/>
                  </a:lnTo>
                  <a:lnTo>
                    <a:pt x="356" y="258"/>
                  </a:lnTo>
                  <a:lnTo>
                    <a:pt x="374" y="258"/>
                  </a:lnTo>
                  <a:lnTo>
                    <a:pt x="402" y="256"/>
                  </a:lnTo>
                  <a:lnTo>
                    <a:pt x="428" y="258"/>
                  </a:lnTo>
                  <a:lnTo>
                    <a:pt x="452" y="262"/>
                  </a:lnTo>
                  <a:lnTo>
                    <a:pt x="476" y="270"/>
                  </a:lnTo>
                  <a:lnTo>
                    <a:pt x="500" y="280"/>
                  </a:lnTo>
                  <a:lnTo>
                    <a:pt x="520" y="294"/>
                  </a:lnTo>
                  <a:lnTo>
                    <a:pt x="540" y="308"/>
                  </a:lnTo>
                  <a:lnTo>
                    <a:pt x="558" y="326"/>
                  </a:lnTo>
                  <a:lnTo>
                    <a:pt x="572" y="346"/>
                  </a:lnTo>
                  <a:lnTo>
                    <a:pt x="582" y="352"/>
                  </a:lnTo>
                  <a:lnTo>
                    <a:pt x="590" y="360"/>
                  </a:lnTo>
                  <a:lnTo>
                    <a:pt x="598" y="368"/>
                  </a:lnTo>
                  <a:lnTo>
                    <a:pt x="606" y="378"/>
                  </a:lnTo>
                  <a:lnTo>
                    <a:pt x="610" y="388"/>
                  </a:lnTo>
                  <a:lnTo>
                    <a:pt x="614" y="400"/>
                  </a:lnTo>
                  <a:lnTo>
                    <a:pt x="616" y="412"/>
                  </a:lnTo>
                  <a:lnTo>
                    <a:pt x="618" y="4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6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68" name="Wolkenförmige Legende 59"/>
            <p:cNvSpPr>
              <a:spLocks noChangeAspect="1"/>
            </p:cNvSpPr>
            <p:nvPr/>
          </p:nvSpPr>
          <p:spPr>
            <a:xfrm>
              <a:off x="8560347" y="3074590"/>
              <a:ext cx="337400" cy="311277"/>
            </a:xfrm>
            <a:prstGeom prst="cloudCallout">
              <a:avLst>
                <a:gd name="adj1" fmla="val -33293"/>
                <a:gd name="adj2" fmla="val -10632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Ellipse 60"/>
            <p:cNvSpPr>
              <a:spLocks noChangeAspect="1"/>
            </p:cNvSpPr>
            <p:nvPr/>
          </p:nvSpPr>
          <p:spPr>
            <a:xfrm>
              <a:off x="8583058" y="3114001"/>
              <a:ext cx="252000" cy="252000"/>
            </a:xfrm>
            <a:prstGeom prst="ellips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Freeform 307">
              <a:extLst>
                <a:ext uri="{FF2B5EF4-FFF2-40B4-BE49-F238E27FC236}">
                  <a16:creationId xmlns:a16="http://schemas.microsoft.com/office/drawing/2014/main" id="{99E8FE3C-B934-3547-85BF-665A40E5C6E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585803" y="3106158"/>
              <a:ext cx="265091" cy="265479"/>
            </a:xfrm>
            <a:custGeom>
              <a:avLst/>
              <a:gdLst>
                <a:gd name="T0" fmla="*/ 364 w 726"/>
                <a:gd name="T1" fmla="*/ 0 h 726"/>
                <a:gd name="T2" fmla="*/ 290 w 726"/>
                <a:gd name="T3" fmla="*/ 8 h 726"/>
                <a:gd name="T4" fmla="*/ 222 w 726"/>
                <a:gd name="T5" fmla="*/ 28 h 726"/>
                <a:gd name="T6" fmla="*/ 160 w 726"/>
                <a:gd name="T7" fmla="*/ 62 h 726"/>
                <a:gd name="T8" fmla="*/ 106 w 726"/>
                <a:gd name="T9" fmla="*/ 106 h 726"/>
                <a:gd name="T10" fmla="*/ 62 w 726"/>
                <a:gd name="T11" fmla="*/ 160 h 726"/>
                <a:gd name="T12" fmla="*/ 30 w 726"/>
                <a:gd name="T13" fmla="*/ 222 h 726"/>
                <a:gd name="T14" fmla="*/ 8 w 726"/>
                <a:gd name="T15" fmla="*/ 290 h 726"/>
                <a:gd name="T16" fmla="*/ 0 w 726"/>
                <a:gd name="T17" fmla="*/ 362 h 726"/>
                <a:gd name="T18" fmla="*/ 2 w 726"/>
                <a:gd name="T19" fmla="*/ 400 h 726"/>
                <a:gd name="T20" fmla="*/ 16 w 726"/>
                <a:gd name="T21" fmla="*/ 470 h 726"/>
                <a:gd name="T22" fmla="*/ 44 w 726"/>
                <a:gd name="T23" fmla="*/ 536 h 726"/>
                <a:gd name="T24" fmla="*/ 84 w 726"/>
                <a:gd name="T25" fmla="*/ 594 h 726"/>
                <a:gd name="T26" fmla="*/ 132 w 726"/>
                <a:gd name="T27" fmla="*/ 642 h 726"/>
                <a:gd name="T28" fmla="*/ 190 w 726"/>
                <a:gd name="T29" fmla="*/ 682 h 726"/>
                <a:gd name="T30" fmla="*/ 256 w 726"/>
                <a:gd name="T31" fmla="*/ 710 h 726"/>
                <a:gd name="T32" fmla="*/ 326 w 726"/>
                <a:gd name="T33" fmla="*/ 724 h 726"/>
                <a:gd name="T34" fmla="*/ 364 w 726"/>
                <a:gd name="T35" fmla="*/ 726 h 726"/>
                <a:gd name="T36" fmla="*/ 436 w 726"/>
                <a:gd name="T37" fmla="*/ 718 h 726"/>
                <a:gd name="T38" fmla="*/ 504 w 726"/>
                <a:gd name="T39" fmla="*/ 698 h 726"/>
                <a:gd name="T40" fmla="*/ 566 w 726"/>
                <a:gd name="T41" fmla="*/ 664 h 726"/>
                <a:gd name="T42" fmla="*/ 620 w 726"/>
                <a:gd name="T43" fmla="*/ 620 h 726"/>
                <a:gd name="T44" fmla="*/ 664 w 726"/>
                <a:gd name="T45" fmla="*/ 566 h 726"/>
                <a:gd name="T46" fmla="*/ 698 w 726"/>
                <a:gd name="T47" fmla="*/ 504 h 726"/>
                <a:gd name="T48" fmla="*/ 718 w 726"/>
                <a:gd name="T49" fmla="*/ 436 h 726"/>
                <a:gd name="T50" fmla="*/ 726 w 726"/>
                <a:gd name="T51" fmla="*/ 362 h 726"/>
                <a:gd name="T52" fmla="*/ 724 w 726"/>
                <a:gd name="T53" fmla="*/ 326 h 726"/>
                <a:gd name="T54" fmla="*/ 710 w 726"/>
                <a:gd name="T55" fmla="*/ 254 h 726"/>
                <a:gd name="T56" fmla="*/ 682 w 726"/>
                <a:gd name="T57" fmla="*/ 190 h 726"/>
                <a:gd name="T58" fmla="*/ 644 w 726"/>
                <a:gd name="T59" fmla="*/ 132 h 726"/>
                <a:gd name="T60" fmla="*/ 594 w 726"/>
                <a:gd name="T61" fmla="*/ 82 h 726"/>
                <a:gd name="T62" fmla="*/ 536 w 726"/>
                <a:gd name="T63" fmla="*/ 44 h 726"/>
                <a:gd name="T64" fmla="*/ 472 w 726"/>
                <a:gd name="T65" fmla="*/ 16 h 726"/>
                <a:gd name="T66" fmla="*/ 400 w 726"/>
                <a:gd name="T67" fmla="*/ 2 h 726"/>
                <a:gd name="T68" fmla="*/ 232 w 726"/>
                <a:gd name="T69" fmla="*/ 250 h 726"/>
                <a:gd name="T70" fmla="*/ 272 w 726"/>
                <a:gd name="T71" fmla="*/ 174 h 726"/>
                <a:gd name="T72" fmla="*/ 272 w 726"/>
                <a:gd name="T73" fmla="*/ 210 h 726"/>
                <a:gd name="T74" fmla="*/ 530 w 726"/>
                <a:gd name="T75" fmla="*/ 320 h 726"/>
                <a:gd name="T76" fmla="*/ 502 w 726"/>
                <a:gd name="T77" fmla="*/ 558 h 726"/>
                <a:gd name="T78" fmla="*/ 232 w 726"/>
                <a:gd name="T79" fmla="*/ 320 h 726"/>
                <a:gd name="T80" fmla="*/ 366 w 726"/>
                <a:gd name="T81" fmla="*/ 156 h 726"/>
                <a:gd name="T82" fmla="*/ 530 w 726"/>
                <a:gd name="T83" fmla="*/ 320 h 7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726" h="726">
                  <a:moveTo>
                    <a:pt x="364" y="0"/>
                  </a:moveTo>
                  <a:lnTo>
                    <a:pt x="364" y="0"/>
                  </a:lnTo>
                  <a:lnTo>
                    <a:pt x="326" y="2"/>
                  </a:lnTo>
                  <a:lnTo>
                    <a:pt x="290" y="8"/>
                  </a:lnTo>
                  <a:lnTo>
                    <a:pt x="256" y="16"/>
                  </a:lnTo>
                  <a:lnTo>
                    <a:pt x="222" y="28"/>
                  </a:lnTo>
                  <a:lnTo>
                    <a:pt x="190" y="44"/>
                  </a:lnTo>
                  <a:lnTo>
                    <a:pt x="160" y="62"/>
                  </a:lnTo>
                  <a:lnTo>
                    <a:pt x="132" y="82"/>
                  </a:lnTo>
                  <a:lnTo>
                    <a:pt x="106" y="106"/>
                  </a:lnTo>
                  <a:lnTo>
                    <a:pt x="84" y="132"/>
                  </a:lnTo>
                  <a:lnTo>
                    <a:pt x="62" y="160"/>
                  </a:lnTo>
                  <a:lnTo>
                    <a:pt x="44" y="190"/>
                  </a:lnTo>
                  <a:lnTo>
                    <a:pt x="30" y="222"/>
                  </a:lnTo>
                  <a:lnTo>
                    <a:pt x="16" y="254"/>
                  </a:lnTo>
                  <a:lnTo>
                    <a:pt x="8" y="290"/>
                  </a:lnTo>
                  <a:lnTo>
                    <a:pt x="2" y="326"/>
                  </a:lnTo>
                  <a:lnTo>
                    <a:pt x="0" y="362"/>
                  </a:lnTo>
                  <a:lnTo>
                    <a:pt x="2" y="400"/>
                  </a:lnTo>
                  <a:lnTo>
                    <a:pt x="8" y="436"/>
                  </a:lnTo>
                  <a:lnTo>
                    <a:pt x="16" y="470"/>
                  </a:lnTo>
                  <a:lnTo>
                    <a:pt x="30" y="504"/>
                  </a:lnTo>
                  <a:lnTo>
                    <a:pt x="44" y="536"/>
                  </a:lnTo>
                  <a:lnTo>
                    <a:pt x="62" y="566"/>
                  </a:lnTo>
                  <a:lnTo>
                    <a:pt x="84" y="594"/>
                  </a:lnTo>
                  <a:lnTo>
                    <a:pt x="106" y="620"/>
                  </a:lnTo>
                  <a:lnTo>
                    <a:pt x="132" y="642"/>
                  </a:lnTo>
                  <a:lnTo>
                    <a:pt x="160" y="664"/>
                  </a:lnTo>
                  <a:lnTo>
                    <a:pt x="190" y="682"/>
                  </a:lnTo>
                  <a:lnTo>
                    <a:pt x="222" y="698"/>
                  </a:lnTo>
                  <a:lnTo>
                    <a:pt x="256" y="710"/>
                  </a:lnTo>
                  <a:lnTo>
                    <a:pt x="290" y="718"/>
                  </a:lnTo>
                  <a:lnTo>
                    <a:pt x="326" y="724"/>
                  </a:lnTo>
                  <a:lnTo>
                    <a:pt x="364" y="726"/>
                  </a:lnTo>
                  <a:lnTo>
                    <a:pt x="400" y="724"/>
                  </a:lnTo>
                  <a:lnTo>
                    <a:pt x="436" y="718"/>
                  </a:lnTo>
                  <a:lnTo>
                    <a:pt x="472" y="710"/>
                  </a:lnTo>
                  <a:lnTo>
                    <a:pt x="504" y="698"/>
                  </a:lnTo>
                  <a:lnTo>
                    <a:pt x="536" y="682"/>
                  </a:lnTo>
                  <a:lnTo>
                    <a:pt x="566" y="664"/>
                  </a:lnTo>
                  <a:lnTo>
                    <a:pt x="594" y="642"/>
                  </a:lnTo>
                  <a:lnTo>
                    <a:pt x="620" y="620"/>
                  </a:lnTo>
                  <a:lnTo>
                    <a:pt x="644" y="594"/>
                  </a:lnTo>
                  <a:lnTo>
                    <a:pt x="664" y="566"/>
                  </a:lnTo>
                  <a:lnTo>
                    <a:pt x="682" y="536"/>
                  </a:lnTo>
                  <a:lnTo>
                    <a:pt x="698" y="504"/>
                  </a:lnTo>
                  <a:lnTo>
                    <a:pt x="710" y="470"/>
                  </a:lnTo>
                  <a:lnTo>
                    <a:pt x="718" y="436"/>
                  </a:lnTo>
                  <a:lnTo>
                    <a:pt x="724" y="400"/>
                  </a:lnTo>
                  <a:lnTo>
                    <a:pt x="726" y="362"/>
                  </a:lnTo>
                  <a:lnTo>
                    <a:pt x="724" y="326"/>
                  </a:lnTo>
                  <a:lnTo>
                    <a:pt x="718" y="290"/>
                  </a:lnTo>
                  <a:lnTo>
                    <a:pt x="710" y="254"/>
                  </a:lnTo>
                  <a:lnTo>
                    <a:pt x="698" y="222"/>
                  </a:lnTo>
                  <a:lnTo>
                    <a:pt x="682" y="190"/>
                  </a:lnTo>
                  <a:lnTo>
                    <a:pt x="664" y="160"/>
                  </a:lnTo>
                  <a:lnTo>
                    <a:pt x="644" y="132"/>
                  </a:lnTo>
                  <a:lnTo>
                    <a:pt x="620" y="106"/>
                  </a:lnTo>
                  <a:lnTo>
                    <a:pt x="594" y="82"/>
                  </a:lnTo>
                  <a:lnTo>
                    <a:pt x="566" y="62"/>
                  </a:lnTo>
                  <a:lnTo>
                    <a:pt x="536" y="44"/>
                  </a:lnTo>
                  <a:lnTo>
                    <a:pt x="504" y="28"/>
                  </a:lnTo>
                  <a:lnTo>
                    <a:pt x="472" y="16"/>
                  </a:lnTo>
                  <a:lnTo>
                    <a:pt x="436" y="8"/>
                  </a:lnTo>
                  <a:lnTo>
                    <a:pt x="400" y="2"/>
                  </a:lnTo>
                  <a:lnTo>
                    <a:pt x="364" y="0"/>
                  </a:lnTo>
                  <a:close/>
                  <a:moveTo>
                    <a:pt x="232" y="250"/>
                  </a:moveTo>
                  <a:lnTo>
                    <a:pt x="232" y="174"/>
                  </a:lnTo>
                  <a:lnTo>
                    <a:pt x="272" y="174"/>
                  </a:lnTo>
                  <a:lnTo>
                    <a:pt x="272" y="210"/>
                  </a:lnTo>
                  <a:lnTo>
                    <a:pt x="232" y="250"/>
                  </a:lnTo>
                  <a:close/>
                  <a:moveTo>
                    <a:pt x="530" y="320"/>
                  </a:moveTo>
                  <a:lnTo>
                    <a:pt x="502" y="320"/>
                  </a:lnTo>
                  <a:lnTo>
                    <a:pt x="502" y="558"/>
                  </a:lnTo>
                  <a:lnTo>
                    <a:pt x="232" y="558"/>
                  </a:lnTo>
                  <a:lnTo>
                    <a:pt x="232" y="320"/>
                  </a:lnTo>
                  <a:lnTo>
                    <a:pt x="204" y="320"/>
                  </a:lnTo>
                  <a:lnTo>
                    <a:pt x="366" y="156"/>
                  </a:lnTo>
                  <a:lnTo>
                    <a:pt x="530" y="3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6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1" name="Wolkenförmige Legende 71"/>
            <p:cNvSpPr>
              <a:spLocks noChangeAspect="1"/>
            </p:cNvSpPr>
            <p:nvPr/>
          </p:nvSpPr>
          <p:spPr>
            <a:xfrm>
              <a:off x="7720159" y="3225917"/>
              <a:ext cx="337400" cy="311277"/>
            </a:xfrm>
            <a:prstGeom prst="cloudCallout">
              <a:avLst>
                <a:gd name="adj1" fmla="val -51984"/>
                <a:gd name="adj2" fmla="val -9282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 307">
              <a:extLst>
                <a:ext uri="{FF2B5EF4-FFF2-40B4-BE49-F238E27FC236}">
                  <a16:creationId xmlns:a16="http://schemas.microsoft.com/office/drawing/2014/main" id="{99E8FE3C-B934-3547-85BF-665A40E5C6E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745615" y="3257485"/>
              <a:ext cx="265091" cy="265479"/>
            </a:xfrm>
            <a:custGeom>
              <a:avLst/>
              <a:gdLst>
                <a:gd name="T0" fmla="*/ 364 w 726"/>
                <a:gd name="T1" fmla="*/ 0 h 726"/>
                <a:gd name="T2" fmla="*/ 290 w 726"/>
                <a:gd name="T3" fmla="*/ 8 h 726"/>
                <a:gd name="T4" fmla="*/ 222 w 726"/>
                <a:gd name="T5" fmla="*/ 28 h 726"/>
                <a:gd name="T6" fmla="*/ 160 w 726"/>
                <a:gd name="T7" fmla="*/ 62 h 726"/>
                <a:gd name="T8" fmla="*/ 106 w 726"/>
                <a:gd name="T9" fmla="*/ 106 h 726"/>
                <a:gd name="T10" fmla="*/ 62 w 726"/>
                <a:gd name="T11" fmla="*/ 160 h 726"/>
                <a:gd name="T12" fmla="*/ 30 w 726"/>
                <a:gd name="T13" fmla="*/ 222 h 726"/>
                <a:gd name="T14" fmla="*/ 8 w 726"/>
                <a:gd name="T15" fmla="*/ 290 h 726"/>
                <a:gd name="T16" fmla="*/ 0 w 726"/>
                <a:gd name="T17" fmla="*/ 362 h 726"/>
                <a:gd name="T18" fmla="*/ 2 w 726"/>
                <a:gd name="T19" fmla="*/ 400 h 726"/>
                <a:gd name="T20" fmla="*/ 16 w 726"/>
                <a:gd name="T21" fmla="*/ 470 h 726"/>
                <a:gd name="T22" fmla="*/ 44 w 726"/>
                <a:gd name="T23" fmla="*/ 536 h 726"/>
                <a:gd name="T24" fmla="*/ 84 w 726"/>
                <a:gd name="T25" fmla="*/ 594 h 726"/>
                <a:gd name="T26" fmla="*/ 132 w 726"/>
                <a:gd name="T27" fmla="*/ 642 h 726"/>
                <a:gd name="T28" fmla="*/ 190 w 726"/>
                <a:gd name="T29" fmla="*/ 682 h 726"/>
                <a:gd name="T30" fmla="*/ 256 w 726"/>
                <a:gd name="T31" fmla="*/ 710 h 726"/>
                <a:gd name="T32" fmla="*/ 326 w 726"/>
                <a:gd name="T33" fmla="*/ 724 h 726"/>
                <a:gd name="T34" fmla="*/ 364 w 726"/>
                <a:gd name="T35" fmla="*/ 726 h 726"/>
                <a:gd name="T36" fmla="*/ 436 w 726"/>
                <a:gd name="T37" fmla="*/ 718 h 726"/>
                <a:gd name="T38" fmla="*/ 504 w 726"/>
                <a:gd name="T39" fmla="*/ 698 h 726"/>
                <a:gd name="T40" fmla="*/ 566 w 726"/>
                <a:gd name="T41" fmla="*/ 664 h 726"/>
                <a:gd name="T42" fmla="*/ 620 w 726"/>
                <a:gd name="T43" fmla="*/ 620 h 726"/>
                <a:gd name="T44" fmla="*/ 664 w 726"/>
                <a:gd name="T45" fmla="*/ 566 h 726"/>
                <a:gd name="T46" fmla="*/ 698 w 726"/>
                <a:gd name="T47" fmla="*/ 504 h 726"/>
                <a:gd name="T48" fmla="*/ 718 w 726"/>
                <a:gd name="T49" fmla="*/ 436 h 726"/>
                <a:gd name="T50" fmla="*/ 726 w 726"/>
                <a:gd name="T51" fmla="*/ 362 h 726"/>
                <a:gd name="T52" fmla="*/ 724 w 726"/>
                <a:gd name="T53" fmla="*/ 326 h 726"/>
                <a:gd name="T54" fmla="*/ 710 w 726"/>
                <a:gd name="T55" fmla="*/ 254 h 726"/>
                <a:gd name="T56" fmla="*/ 682 w 726"/>
                <a:gd name="T57" fmla="*/ 190 h 726"/>
                <a:gd name="T58" fmla="*/ 644 w 726"/>
                <a:gd name="T59" fmla="*/ 132 h 726"/>
                <a:gd name="T60" fmla="*/ 594 w 726"/>
                <a:gd name="T61" fmla="*/ 82 h 726"/>
                <a:gd name="T62" fmla="*/ 536 w 726"/>
                <a:gd name="T63" fmla="*/ 44 h 726"/>
                <a:gd name="T64" fmla="*/ 472 w 726"/>
                <a:gd name="T65" fmla="*/ 16 h 726"/>
                <a:gd name="T66" fmla="*/ 400 w 726"/>
                <a:gd name="T67" fmla="*/ 2 h 726"/>
                <a:gd name="T68" fmla="*/ 232 w 726"/>
                <a:gd name="T69" fmla="*/ 250 h 726"/>
                <a:gd name="T70" fmla="*/ 272 w 726"/>
                <a:gd name="T71" fmla="*/ 174 h 726"/>
                <a:gd name="T72" fmla="*/ 272 w 726"/>
                <a:gd name="T73" fmla="*/ 210 h 726"/>
                <a:gd name="T74" fmla="*/ 530 w 726"/>
                <a:gd name="T75" fmla="*/ 320 h 726"/>
                <a:gd name="T76" fmla="*/ 502 w 726"/>
                <a:gd name="T77" fmla="*/ 558 h 726"/>
                <a:gd name="T78" fmla="*/ 232 w 726"/>
                <a:gd name="T79" fmla="*/ 320 h 726"/>
                <a:gd name="T80" fmla="*/ 366 w 726"/>
                <a:gd name="T81" fmla="*/ 156 h 726"/>
                <a:gd name="T82" fmla="*/ 530 w 726"/>
                <a:gd name="T83" fmla="*/ 320 h 7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726" h="726">
                  <a:moveTo>
                    <a:pt x="364" y="0"/>
                  </a:moveTo>
                  <a:lnTo>
                    <a:pt x="364" y="0"/>
                  </a:lnTo>
                  <a:lnTo>
                    <a:pt x="326" y="2"/>
                  </a:lnTo>
                  <a:lnTo>
                    <a:pt x="290" y="8"/>
                  </a:lnTo>
                  <a:lnTo>
                    <a:pt x="256" y="16"/>
                  </a:lnTo>
                  <a:lnTo>
                    <a:pt x="222" y="28"/>
                  </a:lnTo>
                  <a:lnTo>
                    <a:pt x="190" y="44"/>
                  </a:lnTo>
                  <a:lnTo>
                    <a:pt x="160" y="62"/>
                  </a:lnTo>
                  <a:lnTo>
                    <a:pt x="132" y="82"/>
                  </a:lnTo>
                  <a:lnTo>
                    <a:pt x="106" y="106"/>
                  </a:lnTo>
                  <a:lnTo>
                    <a:pt x="84" y="132"/>
                  </a:lnTo>
                  <a:lnTo>
                    <a:pt x="62" y="160"/>
                  </a:lnTo>
                  <a:lnTo>
                    <a:pt x="44" y="190"/>
                  </a:lnTo>
                  <a:lnTo>
                    <a:pt x="30" y="222"/>
                  </a:lnTo>
                  <a:lnTo>
                    <a:pt x="16" y="254"/>
                  </a:lnTo>
                  <a:lnTo>
                    <a:pt x="8" y="290"/>
                  </a:lnTo>
                  <a:lnTo>
                    <a:pt x="2" y="326"/>
                  </a:lnTo>
                  <a:lnTo>
                    <a:pt x="0" y="362"/>
                  </a:lnTo>
                  <a:lnTo>
                    <a:pt x="2" y="400"/>
                  </a:lnTo>
                  <a:lnTo>
                    <a:pt x="8" y="436"/>
                  </a:lnTo>
                  <a:lnTo>
                    <a:pt x="16" y="470"/>
                  </a:lnTo>
                  <a:lnTo>
                    <a:pt x="30" y="504"/>
                  </a:lnTo>
                  <a:lnTo>
                    <a:pt x="44" y="536"/>
                  </a:lnTo>
                  <a:lnTo>
                    <a:pt x="62" y="566"/>
                  </a:lnTo>
                  <a:lnTo>
                    <a:pt x="84" y="594"/>
                  </a:lnTo>
                  <a:lnTo>
                    <a:pt x="106" y="620"/>
                  </a:lnTo>
                  <a:lnTo>
                    <a:pt x="132" y="642"/>
                  </a:lnTo>
                  <a:lnTo>
                    <a:pt x="160" y="664"/>
                  </a:lnTo>
                  <a:lnTo>
                    <a:pt x="190" y="682"/>
                  </a:lnTo>
                  <a:lnTo>
                    <a:pt x="222" y="698"/>
                  </a:lnTo>
                  <a:lnTo>
                    <a:pt x="256" y="710"/>
                  </a:lnTo>
                  <a:lnTo>
                    <a:pt x="290" y="718"/>
                  </a:lnTo>
                  <a:lnTo>
                    <a:pt x="326" y="724"/>
                  </a:lnTo>
                  <a:lnTo>
                    <a:pt x="364" y="726"/>
                  </a:lnTo>
                  <a:lnTo>
                    <a:pt x="400" y="724"/>
                  </a:lnTo>
                  <a:lnTo>
                    <a:pt x="436" y="718"/>
                  </a:lnTo>
                  <a:lnTo>
                    <a:pt x="472" y="710"/>
                  </a:lnTo>
                  <a:lnTo>
                    <a:pt x="504" y="698"/>
                  </a:lnTo>
                  <a:lnTo>
                    <a:pt x="536" y="682"/>
                  </a:lnTo>
                  <a:lnTo>
                    <a:pt x="566" y="664"/>
                  </a:lnTo>
                  <a:lnTo>
                    <a:pt x="594" y="642"/>
                  </a:lnTo>
                  <a:lnTo>
                    <a:pt x="620" y="620"/>
                  </a:lnTo>
                  <a:lnTo>
                    <a:pt x="644" y="594"/>
                  </a:lnTo>
                  <a:lnTo>
                    <a:pt x="664" y="566"/>
                  </a:lnTo>
                  <a:lnTo>
                    <a:pt x="682" y="536"/>
                  </a:lnTo>
                  <a:lnTo>
                    <a:pt x="698" y="504"/>
                  </a:lnTo>
                  <a:lnTo>
                    <a:pt x="710" y="470"/>
                  </a:lnTo>
                  <a:lnTo>
                    <a:pt x="718" y="436"/>
                  </a:lnTo>
                  <a:lnTo>
                    <a:pt x="724" y="400"/>
                  </a:lnTo>
                  <a:lnTo>
                    <a:pt x="726" y="362"/>
                  </a:lnTo>
                  <a:lnTo>
                    <a:pt x="724" y="326"/>
                  </a:lnTo>
                  <a:lnTo>
                    <a:pt x="718" y="290"/>
                  </a:lnTo>
                  <a:lnTo>
                    <a:pt x="710" y="254"/>
                  </a:lnTo>
                  <a:lnTo>
                    <a:pt x="698" y="222"/>
                  </a:lnTo>
                  <a:lnTo>
                    <a:pt x="682" y="190"/>
                  </a:lnTo>
                  <a:lnTo>
                    <a:pt x="664" y="160"/>
                  </a:lnTo>
                  <a:lnTo>
                    <a:pt x="644" y="132"/>
                  </a:lnTo>
                  <a:lnTo>
                    <a:pt x="620" y="106"/>
                  </a:lnTo>
                  <a:lnTo>
                    <a:pt x="594" y="82"/>
                  </a:lnTo>
                  <a:lnTo>
                    <a:pt x="566" y="62"/>
                  </a:lnTo>
                  <a:lnTo>
                    <a:pt x="536" y="44"/>
                  </a:lnTo>
                  <a:lnTo>
                    <a:pt x="504" y="28"/>
                  </a:lnTo>
                  <a:lnTo>
                    <a:pt x="472" y="16"/>
                  </a:lnTo>
                  <a:lnTo>
                    <a:pt x="436" y="8"/>
                  </a:lnTo>
                  <a:lnTo>
                    <a:pt x="400" y="2"/>
                  </a:lnTo>
                  <a:lnTo>
                    <a:pt x="364" y="0"/>
                  </a:lnTo>
                  <a:close/>
                  <a:moveTo>
                    <a:pt x="232" y="250"/>
                  </a:moveTo>
                  <a:lnTo>
                    <a:pt x="232" y="174"/>
                  </a:lnTo>
                  <a:lnTo>
                    <a:pt x="272" y="174"/>
                  </a:lnTo>
                  <a:lnTo>
                    <a:pt x="272" y="210"/>
                  </a:lnTo>
                  <a:lnTo>
                    <a:pt x="232" y="250"/>
                  </a:lnTo>
                  <a:close/>
                  <a:moveTo>
                    <a:pt x="530" y="320"/>
                  </a:moveTo>
                  <a:lnTo>
                    <a:pt x="502" y="320"/>
                  </a:lnTo>
                  <a:lnTo>
                    <a:pt x="502" y="558"/>
                  </a:lnTo>
                  <a:lnTo>
                    <a:pt x="232" y="558"/>
                  </a:lnTo>
                  <a:lnTo>
                    <a:pt x="232" y="320"/>
                  </a:lnTo>
                  <a:lnTo>
                    <a:pt x="204" y="320"/>
                  </a:lnTo>
                  <a:lnTo>
                    <a:pt x="366" y="156"/>
                  </a:lnTo>
                  <a:lnTo>
                    <a:pt x="530" y="3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6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73" name="Ellipse 81"/>
            <p:cNvSpPr>
              <a:spLocks noChangeAspect="1"/>
            </p:cNvSpPr>
            <p:nvPr/>
          </p:nvSpPr>
          <p:spPr>
            <a:xfrm>
              <a:off x="7746943" y="3266730"/>
              <a:ext cx="252000" cy="252000"/>
            </a:xfrm>
            <a:prstGeom prst="ellips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Freeform 106">
              <a:extLst>
                <a:ext uri="{FF2B5EF4-FFF2-40B4-BE49-F238E27FC236}">
                  <a16:creationId xmlns:a16="http://schemas.microsoft.com/office/drawing/2014/main" id="{A4E0EDC9-A192-A946-ABF2-32384C987A4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742712" y="3264275"/>
              <a:ext cx="264704" cy="265091"/>
            </a:xfrm>
            <a:custGeom>
              <a:avLst/>
              <a:gdLst>
                <a:gd name="T0" fmla="*/ 326 w 724"/>
                <a:gd name="T1" fmla="*/ 2 h 726"/>
                <a:gd name="T2" fmla="*/ 220 w 724"/>
                <a:gd name="T3" fmla="*/ 28 h 726"/>
                <a:gd name="T4" fmla="*/ 132 w 724"/>
                <a:gd name="T5" fmla="*/ 82 h 726"/>
                <a:gd name="T6" fmla="*/ 62 w 724"/>
                <a:gd name="T7" fmla="*/ 160 h 726"/>
                <a:gd name="T8" fmla="*/ 16 w 724"/>
                <a:gd name="T9" fmla="*/ 254 h 726"/>
                <a:gd name="T10" fmla="*/ 0 w 724"/>
                <a:gd name="T11" fmla="*/ 362 h 726"/>
                <a:gd name="T12" fmla="*/ 6 w 724"/>
                <a:gd name="T13" fmla="*/ 436 h 726"/>
                <a:gd name="T14" fmla="*/ 44 w 724"/>
                <a:gd name="T15" fmla="*/ 536 h 726"/>
                <a:gd name="T16" fmla="*/ 106 w 724"/>
                <a:gd name="T17" fmla="*/ 620 h 726"/>
                <a:gd name="T18" fmla="*/ 190 w 724"/>
                <a:gd name="T19" fmla="*/ 682 h 726"/>
                <a:gd name="T20" fmla="*/ 288 w 724"/>
                <a:gd name="T21" fmla="*/ 718 h 726"/>
                <a:gd name="T22" fmla="*/ 362 w 724"/>
                <a:gd name="T23" fmla="*/ 726 h 726"/>
                <a:gd name="T24" fmla="*/ 470 w 724"/>
                <a:gd name="T25" fmla="*/ 710 h 726"/>
                <a:gd name="T26" fmla="*/ 564 w 724"/>
                <a:gd name="T27" fmla="*/ 664 h 726"/>
                <a:gd name="T28" fmla="*/ 642 w 724"/>
                <a:gd name="T29" fmla="*/ 594 h 726"/>
                <a:gd name="T30" fmla="*/ 696 w 724"/>
                <a:gd name="T31" fmla="*/ 504 h 726"/>
                <a:gd name="T32" fmla="*/ 724 w 724"/>
                <a:gd name="T33" fmla="*/ 400 h 726"/>
                <a:gd name="T34" fmla="*/ 724 w 724"/>
                <a:gd name="T35" fmla="*/ 326 h 726"/>
                <a:gd name="T36" fmla="*/ 696 w 724"/>
                <a:gd name="T37" fmla="*/ 222 h 726"/>
                <a:gd name="T38" fmla="*/ 642 w 724"/>
                <a:gd name="T39" fmla="*/ 132 h 726"/>
                <a:gd name="T40" fmla="*/ 564 w 724"/>
                <a:gd name="T41" fmla="*/ 62 h 726"/>
                <a:gd name="T42" fmla="*/ 470 w 724"/>
                <a:gd name="T43" fmla="*/ 16 h 726"/>
                <a:gd name="T44" fmla="*/ 362 w 724"/>
                <a:gd name="T45" fmla="*/ 0 h 726"/>
                <a:gd name="T46" fmla="*/ 152 w 724"/>
                <a:gd name="T47" fmla="*/ 312 h 726"/>
                <a:gd name="T48" fmla="*/ 558 w 724"/>
                <a:gd name="T49" fmla="*/ 348 h 726"/>
                <a:gd name="T50" fmla="*/ 562 w 724"/>
                <a:gd name="T51" fmla="*/ 364 h 726"/>
                <a:gd name="T52" fmla="*/ 556 w 724"/>
                <a:gd name="T53" fmla="*/ 382 h 726"/>
                <a:gd name="T54" fmla="*/ 542 w 724"/>
                <a:gd name="T55" fmla="*/ 396 h 726"/>
                <a:gd name="T56" fmla="*/ 546 w 724"/>
                <a:gd name="T57" fmla="*/ 410 h 726"/>
                <a:gd name="T58" fmla="*/ 534 w 724"/>
                <a:gd name="T59" fmla="*/ 436 h 726"/>
                <a:gd name="T60" fmla="*/ 528 w 724"/>
                <a:gd name="T61" fmla="*/ 450 h 726"/>
                <a:gd name="T62" fmla="*/ 530 w 724"/>
                <a:gd name="T63" fmla="*/ 464 h 726"/>
                <a:gd name="T64" fmla="*/ 520 w 724"/>
                <a:gd name="T65" fmla="*/ 482 h 726"/>
                <a:gd name="T66" fmla="*/ 502 w 724"/>
                <a:gd name="T67" fmla="*/ 492 h 726"/>
                <a:gd name="T68" fmla="*/ 364 w 724"/>
                <a:gd name="T69" fmla="*/ 494 h 726"/>
                <a:gd name="T70" fmla="*/ 336 w 724"/>
                <a:gd name="T71" fmla="*/ 482 h 726"/>
                <a:gd name="T72" fmla="*/ 312 w 724"/>
                <a:gd name="T73" fmla="*/ 472 h 726"/>
                <a:gd name="T74" fmla="*/ 294 w 724"/>
                <a:gd name="T75" fmla="*/ 312 h 726"/>
                <a:gd name="T76" fmla="*/ 378 w 724"/>
                <a:gd name="T77" fmla="*/ 184 h 726"/>
                <a:gd name="T78" fmla="*/ 380 w 724"/>
                <a:gd name="T79" fmla="*/ 170 h 726"/>
                <a:gd name="T80" fmla="*/ 394 w 724"/>
                <a:gd name="T81" fmla="*/ 154 h 726"/>
                <a:gd name="T82" fmla="*/ 414 w 724"/>
                <a:gd name="T83" fmla="*/ 148 h 726"/>
                <a:gd name="T84" fmla="*/ 428 w 724"/>
                <a:gd name="T85" fmla="*/ 150 h 726"/>
                <a:gd name="T86" fmla="*/ 444 w 724"/>
                <a:gd name="T87" fmla="*/ 164 h 726"/>
                <a:gd name="T88" fmla="*/ 450 w 724"/>
                <a:gd name="T89" fmla="*/ 184 h 726"/>
                <a:gd name="T90" fmla="*/ 540 w 724"/>
                <a:gd name="T91" fmla="*/ 280 h 726"/>
                <a:gd name="T92" fmla="*/ 554 w 724"/>
                <a:gd name="T93" fmla="*/ 284 h 726"/>
                <a:gd name="T94" fmla="*/ 570 w 724"/>
                <a:gd name="T95" fmla="*/ 296 h 726"/>
                <a:gd name="T96" fmla="*/ 576 w 724"/>
                <a:gd name="T97" fmla="*/ 318 h 726"/>
                <a:gd name="T98" fmla="*/ 572 w 724"/>
                <a:gd name="T99" fmla="*/ 336 h 726"/>
                <a:gd name="T100" fmla="*/ 232 w 724"/>
                <a:gd name="T101" fmla="*/ 478 h 726"/>
                <a:gd name="T102" fmla="*/ 240 w 724"/>
                <a:gd name="T103" fmla="*/ 474 h 726"/>
                <a:gd name="T104" fmla="*/ 244 w 724"/>
                <a:gd name="T105" fmla="*/ 464 h 726"/>
                <a:gd name="T106" fmla="*/ 236 w 724"/>
                <a:gd name="T107" fmla="*/ 452 h 726"/>
                <a:gd name="T108" fmla="*/ 226 w 724"/>
                <a:gd name="T109" fmla="*/ 452 h 726"/>
                <a:gd name="T110" fmla="*/ 218 w 724"/>
                <a:gd name="T111" fmla="*/ 464 h 726"/>
                <a:gd name="T112" fmla="*/ 222 w 724"/>
                <a:gd name="T113" fmla="*/ 474 h 7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24" h="726">
                  <a:moveTo>
                    <a:pt x="362" y="0"/>
                  </a:moveTo>
                  <a:lnTo>
                    <a:pt x="362" y="0"/>
                  </a:lnTo>
                  <a:lnTo>
                    <a:pt x="326" y="2"/>
                  </a:lnTo>
                  <a:lnTo>
                    <a:pt x="288" y="8"/>
                  </a:lnTo>
                  <a:lnTo>
                    <a:pt x="254" y="16"/>
                  </a:lnTo>
                  <a:lnTo>
                    <a:pt x="220" y="28"/>
                  </a:lnTo>
                  <a:lnTo>
                    <a:pt x="190" y="44"/>
                  </a:lnTo>
                  <a:lnTo>
                    <a:pt x="160" y="62"/>
                  </a:lnTo>
                  <a:lnTo>
                    <a:pt x="132" y="82"/>
                  </a:lnTo>
                  <a:lnTo>
                    <a:pt x="106" y="106"/>
                  </a:lnTo>
                  <a:lnTo>
                    <a:pt x="82" y="132"/>
                  </a:lnTo>
                  <a:lnTo>
                    <a:pt x="62" y="160"/>
                  </a:lnTo>
                  <a:lnTo>
                    <a:pt x="44" y="190"/>
                  </a:lnTo>
                  <a:lnTo>
                    <a:pt x="28" y="222"/>
                  </a:lnTo>
                  <a:lnTo>
                    <a:pt x="16" y="254"/>
                  </a:lnTo>
                  <a:lnTo>
                    <a:pt x="6" y="290"/>
                  </a:lnTo>
                  <a:lnTo>
                    <a:pt x="2" y="326"/>
                  </a:lnTo>
                  <a:lnTo>
                    <a:pt x="0" y="362"/>
                  </a:lnTo>
                  <a:lnTo>
                    <a:pt x="2" y="400"/>
                  </a:lnTo>
                  <a:lnTo>
                    <a:pt x="6" y="436"/>
                  </a:lnTo>
                  <a:lnTo>
                    <a:pt x="16" y="470"/>
                  </a:lnTo>
                  <a:lnTo>
                    <a:pt x="28" y="504"/>
                  </a:lnTo>
                  <a:lnTo>
                    <a:pt x="44" y="536"/>
                  </a:lnTo>
                  <a:lnTo>
                    <a:pt x="62" y="566"/>
                  </a:lnTo>
                  <a:lnTo>
                    <a:pt x="82" y="594"/>
                  </a:lnTo>
                  <a:lnTo>
                    <a:pt x="106" y="620"/>
                  </a:lnTo>
                  <a:lnTo>
                    <a:pt x="132" y="642"/>
                  </a:lnTo>
                  <a:lnTo>
                    <a:pt x="160" y="664"/>
                  </a:lnTo>
                  <a:lnTo>
                    <a:pt x="190" y="682"/>
                  </a:lnTo>
                  <a:lnTo>
                    <a:pt x="220" y="698"/>
                  </a:lnTo>
                  <a:lnTo>
                    <a:pt x="254" y="710"/>
                  </a:lnTo>
                  <a:lnTo>
                    <a:pt x="288" y="718"/>
                  </a:lnTo>
                  <a:lnTo>
                    <a:pt x="326" y="724"/>
                  </a:lnTo>
                  <a:lnTo>
                    <a:pt x="362" y="726"/>
                  </a:lnTo>
                  <a:lnTo>
                    <a:pt x="400" y="724"/>
                  </a:lnTo>
                  <a:lnTo>
                    <a:pt x="436" y="718"/>
                  </a:lnTo>
                  <a:lnTo>
                    <a:pt x="470" y="710"/>
                  </a:lnTo>
                  <a:lnTo>
                    <a:pt x="504" y="698"/>
                  </a:lnTo>
                  <a:lnTo>
                    <a:pt x="536" y="682"/>
                  </a:lnTo>
                  <a:lnTo>
                    <a:pt x="564" y="664"/>
                  </a:lnTo>
                  <a:lnTo>
                    <a:pt x="592" y="642"/>
                  </a:lnTo>
                  <a:lnTo>
                    <a:pt x="618" y="620"/>
                  </a:lnTo>
                  <a:lnTo>
                    <a:pt x="642" y="594"/>
                  </a:lnTo>
                  <a:lnTo>
                    <a:pt x="662" y="566"/>
                  </a:lnTo>
                  <a:lnTo>
                    <a:pt x="682" y="536"/>
                  </a:lnTo>
                  <a:lnTo>
                    <a:pt x="696" y="504"/>
                  </a:lnTo>
                  <a:lnTo>
                    <a:pt x="708" y="470"/>
                  </a:lnTo>
                  <a:lnTo>
                    <a:pt x="718" y="436"/>
                  </a:lnTo>
                  <a:lnTo>
                    <a:pt x="724" y="400"/>
                  </a:lnTo>
                  <a:lnTo>
                    <a:pt x="724" y="362"/>
                  </a:lnTo>
                  <a:lnTo>
                    <a:pt x="724" y="326"/>
                  </a:lnTo>
                  <a:lnTo>
                    <a:pt x="718" y="290"/>
                  </a:lnTo>
                  <a:lnTo>
                    <a:pt x="708" y="254"/>
                  </a:lnTo>
                  <a:lnTo>
                    <a:pt x="696" y="222"/>
                  </a:lnTo>
                  <a:lnTo>
                    <a:pt x="682" y="190"/>
                  </a:lnTo>
                  <a:lnTo>
                    <a:pt x="662" y="160"/>
                  </a:lnTo>
                  <a:lnTo>
                    <a:pt x="642" y="132"/>
                  </a:lnTo>
                  <a:lnTo>
                    <a:pt x="618" y="106"/>
                  </a:lnTo>
                  <a:lnTo>
                    <a:pt x="592" y="82"/>
                  </a:lnTo>
                  <a:lnTo>
                    <a:pt x="564" y="62"/>
                  </a:lnTo>
                  <a:lnTo>
                    <a:pt x="536" y="44"/>
                  </a:lnTo>
                  <a:lnTo>
                    <a:pt x="504" y="28"/>
                  </a:lnTo>
                  <a:lnTo>
                    <a:pt x="470" y="16"/>
                  </a:lnTo>
                  <a:lnTo>
                    <a:pt x="436" y="8"/>
                  </a:lnTo>
                  <a:lnTo>
                    <a:pt x="400" y="2"/>
                  </a:lnTo>
                  <a:lnTo>
                    <a:pt x="362" y="0"/>
                  </a:lnTo>
                  <a:close/>
                  <a:moveTo>
                    <a:pt x="270" y="504"/>
                  </a:moveTo>
                  <a:lnTo>
                    <a:pt x="152" y="504"/>
                  </a:lnTo>
                  <a:lnTo>
                    <a:pt x="152" y="312"/>
                  </a:lnTo>
                  <a:lnTo>
                    <a:pt x="270" y="312"/>
                  </a:lnTo>
                  <a:lnTo>
                    <a:pt x="270" y="504"/>
                  </a:lnTo>
                  <a:close/>
                  <a:moveTo>
                    <a:pt x="558" y="348"/>
                  </a:moveTo>
                  <a:lnTo>
                    <a:pt x="558" y="348"/>
                  </a:lnTo>
                  <a:lnTo>
                    <a:pt x="560" y="356"/>
                  </a:lnTo>
                  <a:lnTo>
                    <a:pt x="562" y="364"/>
                  </a:lnTo>
                  <a:lnTo>
                    <a:pt x="560" y="374"/>
                  </a:lnTo>
                  <a:lnTo>
                    <a:pt x="556" y="382"/>
                  </a:lnTo>
                  <a:lnTo>
                    <a:pt x="550" y="390"/>
                  </a:lnTo>
                  <a:lnTo>
                    <a:pt x="542" y="396"/>
                  </a:lnTo>
                  <a:lnTo>
                    <a:pt x="544" y="402"/>
                  </a:lnTo>
                  <a:lnTo>
                    <a:pt x="546" y="410"/>
                  </a:lnTo>
                  <a:lnTo>
                    <a:pt x="544" y="420"/>
                  </a:lnTo>
                  <a:lnTo>
                    <a:pt x="540" y="430"/>
                  </a:lnTo>
                  <a:lnTo>
                    <a:pt x="534" y="436"/>
                  </a:lnTo>
                  <a:lnTo>
                    <a:pt x="526" y="442"/>
                  </a:lnTo>
                  <a:lnTo>
                    <a:pt x="528" y="450"/>
                  </a:lnTo>
                  <a:lnTo>
                    <a:pt x="530" y="458"/>
                  </a:lnTo>
                  <a:lnTo>
                    <a:pt x="530" y="464"/>
                  </a:lnTo>
                  <a:lnTo>
                    <a:pt x="528" y="472"/>
                  </a:lnTo>
                  <a:lnTo>
                    <a:pt x="524" y="478"/>
                  </a:lnTo>
                  <a:lnTo>
                    <a:pt x="520" y="482"/>
                  </a:lnTo>
                  <a:lnTo>
                    <a:pt x="514" y="488"/>
                  </a:lnTo>
                  <a:lnTo>
                    <a:pt x="508" y="490"/>
                  </a:lnTo>
                  <a:lnTo>
                    <a:pt x="502" y="492"/>
                  </a:lnTo>
                  <a:lnTo>
                    <a:pt x="494" y="494"/>
                  </a:lnTo>
                  <a:lnTo>
                    <a:pt x="364" y="494"/>
                  </a:lnTo>
                  <a:lnTo>
                    <a:pt x="354" y="492"/>
                  </a:lnTo>
                  <a:lnTo>
                    <a:pt x="346" y="490"/>
                  </a:lnTo>
                  <a:lnTo>
                    <a:pt x="336" y="482"/>
                  </a:lnTo>
                  <a:lnTo>
                    <a:pt x="328" y="478"/>
                  </a:lnTo>
                  <a:lnTo>
                    <a:pt x="322" y="474"/>
                  </a:lnTo>
                  <a:lnTo>
                    <a:pt x="312" y="472"/>
                  </a:lnTo>
                  <a:lnTo>
                    <a:pt x="300" y="472"/>
                  </a:lnTo>
                  <a:lnTo>
                    <a:pt x="294" y="472"/>
                  </a:lnTo>
                  <a:lnTo>
                    <a:pt x="294" y="312"/>
                  </a:lnTo>
                  <a:lnTo>
                    <a:pt x="324" y="312"/>
                  </a:lnTo>
                  <a:lnTo>
                    <a:pt x="378" y="228"/>
                  </a:lnTo>
                  <a:lnTo>
                    <a:pt x="378" y="184"/>
                  </a:lnTo>
                  <a:lnTo>
                    <a:pt x="378" y="176"/>
                  </a:lnTo>
                  <a:lnTo>
                    <a:pt x="380" y="170"/>
                  </a:lnTo>
                  <a:lnTo>
                    <a:pt x="384" y="164"/>
                  </a:lnTo>
                  <a:lnTo>
                    <a:pt x="388" y="158"/>
                  </a:lnTo>
                  <a:lnTo>
                    <a:pt x="394" y="154"/>
                  </a:lnTo>
                  <a:lnTo>
                    <a:pt x="400" y="150"/>
                  </a:lnTo>
                  <a:lnTo>
                    <a:pt x="406" y="148"/>
                  </a:lnTo>
                  <a:lnTo>
                    <a:pt x="414" y="148"/>
                  </a:lnTo>
                  <a:lnTo>
                    <a:pt x="420" y="148"/>
                  </a:lnTo>
                  <a:lnTo>
                    <a:pt x="428" y="150"/>
                  </a:lnTo>
                  <a:lnTo>
                    <a:pt x="434" y="154"/>
                  </a:lnTo>
                  <a:lnTo>
                    <a:pt x="440" y="158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50" y="176"/>
                  </a:lnTo>
                  <a:lnTo>
                    <a:pt x="450" y="184"/>
                  </a:lnTo>
                  <a:lnTo>
                    <a:pt x="450" y="228"/>
                  </a:lnTo>
                  <a:lnTo>
                    <a:pt x="434" y="280"/>
                  </a:lnTo>
                  <a:lnTo>
                    <a:pt x="540" y="280"/>
                  </a:lnTo>
                  <a:lnTo>
                    <a:pt x="548" y="282"/>
                  </a:lnTo>
                  <a:lnTo>
                    <a:pt x="554" y="284"/>
                  </a:lnTo>
                  <a:lnTo>
                    <a:pt x="560" y="288"/>
                  </a:lnTo>
                  <a:lnTo>
                    <a:pt x="566" y="292"/>
                  </a:lnTo>
                  <a:lnTo>
                    <a:pt x="570" y="296"/>
                  </a:lnTo>
                  <a:lnTo>
                    <a:pt x="574" y="302"/>
                  </a:lnTo>
                  <a:lnTo>
                    <a:pt x="576" y="310"/>
                  </a:lnTo>
                  <a:lnTo>
                    <a:pt x="576" y="318"/>
                  </a:lnTo>
                  <a:lnTo>
                    <a:pt x="576" y="326"/>
                  </a:lnTo>
                  <a:lnTo>
                    <a:pt x="572" y="336"/>
                  </a:lnTo>
                  <a:lnTo>
                    <a:pt x="566" y="344"/>
                  </a:lnTo>
                  <a:lnTo>
                    <a:pt x="558" y="348"/>
                  </a:lnTo>
                  <a:close/>
                  <a:moveTo>
                    <a:pt x="232" y="478"/>
                  </a:moveTo>
                  <a:lnTo>
                    <a:pt x="232" y="478"/>
                  </a:lnTo>
                  <a:lnTo>
                    <a:pt x="236" y="476"/>
                  </a:lnTo>
                  <a:lnTo>
                    <a:pt x="240" y="474"/>
                  </a:lnTo>
                  <a:lnTo>
                    <a:pt x="244" y="470"/>
                  </a:lnTo>
                  <a:lnTo>
                    <a:pt x="244" y="464"/>
                  </a:lnTo>
                  <a:lnTo>
                    <a:pt x="244" y="460"/>
                  </a:lnTo>
                  <a:lnTo>
                    <a:pt x="240" y="456"/>
                  </a:lnTo>
                  <a:lnTo>
                    <a:pt x="236" y="452"/>
                  </a:lnTo>
                  <a:lnTo>
                    <a:pt x="232" y="452"/>
                  </a:lnTo>
                  <a:lnTo>
                    <a:pt x="226" y="452"/>
                  </a:lnTo>
                  <a:lnTo>
                    <a:pt x="222" y="456"/>
                  </a:lnTo>
                  <a:lnTo>
                    <a:pt x="220" y="460"/>
                  </a:lnTo>
                  <a:lnTo>
                    <a:pt x="218" y="464"/>
                  </a:lnTo>
                  <a:lnTo>
                    <a:pt x="218" y="470"/>
                  </a:lnTo>
                  <a:lnTo>
                    <a:pt x="222" y="474"/>
                  </a:lnTo>
                  <a:lnTo>
                    <a:pt x="226" y="476"/>
                  </a:lnTo>
                  <a:lnTo>
                    <a:pt x="232" y="4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6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</p:grpSp>
      <p:graphicFrame>
        <p:nvGraphicFramePr>
          <p:cNvPr id="75" name="Tabelle 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25988892"/>
              </p:ext>
            </p:extLst>
          </p:nvPr>
        </p:nvGraphicFramePr>
        <p:xfrm>
          <a:off x="777600" y="3853088"/>
          <a:ext cx="10634400" cy="18921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44800">
                  <a:extLst>
                    <a:ext uri="{9D8B030D-6E8A-4147-A177-3AD203B41FA5}">
                      <a16:colId xmlns:a16="http://schemas.microsoft.com/office/drawing/2014/main" val="2300540553"/>
                    </a:ext>
                  </a:extLst>
                </a:gridCol>
                <a:gridCol w="3544800">
                  <a:extLst>
                    <a:ext uri="{9D8B030D-6E8A-4147-A177-3AD203B41FA5}">
                      <a16:colId xmlns:a16="http://schemas.microsoft.com/office/drawing/2014/main" val="2421750958"/>
                    </a:ext>
                  </a:extLst>
                </a:gridCol>
                <a:gridCol w="3544800">
                  <a:extLst>
                    <a:ext uri="{9D8B030D-6E8A-4147-A177-3AD203B41FA5}">
                      <a16:colId xmlns:a16="http://schemas.microsoft.com/office/drawing/2014/main" val="2739341039"/>
                    </a:ext>
                  </a:extLst>
                </a:gridCol>
              </a:tblGrid>
              <a:tr h="946052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err="1">
                          <a:solidFill>
                            <a:schemeClr val="tx2"/>
                          </a:solidFill>
                        </a:rPr>
                        <a:t>Märkte</a:t>
                      </a:r>
                      <a:r>
                        <a:rPr lang="en-GB" sz="1200" b="1" baseline="0" dirty="0">
                          <a:solidFill>
                            <a:schemeClr val="tx2"/>
                          </a:solidFill>
                        </a:rPr>
                        <a:t> und </a:t>
                      </a:r>
                      <a:r>
                        <a:rPr lang="en-GB" sz="1200" b="1" baseline="0" dirty="0" err="1">
                          <a:solidFill>
                            <a:schemeClr val="tx2"/>
                          </a:solidFill>
                        </a:rPr>
                        <a:t>Verbraucher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r>
                        <a:rPr lang="en-US" sz="1050" dirty="0">
                          <a:solidFill>
                            <a:schemeClr val="tx2"/>
                          </a:solidFill>
                        </a:rPr>
                        <a:t>Consumer Insights &amp; User Experience, Category Dynamics, Dynamic Segmentation, </a:t>
                      </a:r>
                      <a:r>
                        <a:rPr lang="en-GB" sz="1050" dirty="0">
                          <a:solidFill>
                            <a:schemeClr val="tx2"/>
                          </a:solidFill>
                        </a:rPr>
                        <a:t>Attitudes &amp; Usage, Customer Journey</a:t>
                      </a:r>
                    </a:p>
                  </a:txBody>
                  <a:tcPr marT="72000" marB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err="1">
                          <a:solidFill>
                            <a:schemeClr val="tx2"/>
                          </a:solidFill>
                        </a:rPr>
                        <a:t>Marken-Positionierung</a:t>
                      </a:r>
                      <a:endParaRPr lang="en-GB" sz="1200" b="1" baseline="0" dirty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r>
                        <a:rPr lang="en-GB" sz="1050" dirty="0">
                          <a:solidFill>
                            <a:schemeClr val="tx2"/>
                          </a:solidFill>
                        </a:rPr>
                        <a:t>Brand Personality</a:t>
                      </a:r>
                      <a:r>
                        <a:rPr lang="en-GB" sz="1050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GB" sz="1050" dirty="0">
                          <a:solidFill>
                            <a:schemeClr val="tx2"/>
                          </a:solidFill>
                        </a:rPr>
                        <a:t>&amp; Associations, Equity Assessment, Brand Image und Reputation, Brand Development, Brand Tracking, Social-Media-Buzz, Influencer-fit</a:t>
                      </a:r>
                    </a:p>
                  </a:txBody>
                  <a:tcPr marT="72000" marB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Produkt</a:t>
                      </a: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und Service </a:t>
                      </a:r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Entwicklung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41D3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GB" sz="1050" dirty="0" err="1">
                          <a:solidFill>
                            <a:schemeClr val="tx2"/>
                          </a:solidFill>
                        </a:rPr>
                        <a:t>Konzepttest</a:t>
                      </a:r>
                      <a:r>
                        <a:rPr lang="en-GB" sz="1050" baseline="0" dirty="0">
                          <a:solidFill>
                            <a:schemeClr val="tx2"/>
                          </a:solidFill>
                        </a:rPr>
                        <a:t> und –</a:t>
                      </a:r>
                      <a:r>
                        <a:rPr lang="en-GB" sz="1050" baseline="0" dirty="0" err="1">
                          <a:solidFill>
                            <a:schemeClr val="tx2"/>
                          </a:solidFill>
                        </a:rPr>
                        <a:t>optimierung</a:t>
                      </a:r>
                      <a:r>
                        <a:rPr lang="en-GB" sz="1050" baseline="0" dirty="0">
                          <a:solidFill>
                            <a:schemeClr val="tx2"/>
                          </a:solidFill>
                        </a:rPr>
                        <a:t> (</a:t>
                      </a:r>
                      <a:r>
                        <a:rPr lang="en-GB" sz="1050" baseline="0" dirty="0" err="1">
                          <a:solidFill>
                            <a:schemeClr val="tx2"/>
                          </a:solidFill>
                        </a:rPr>
                        <a:t>u.a</a:t>
                      </a:r>
                      <a:r>
                        <a:rPr lang="en-GB" sz="1050" baseline="0" dirty="0">
                          <a:solidFill>
                            <a:schemeClr val="tx2"/>
                          </a:solidFill>
                        </a:rPr>
                        <a:t>. </a:t>
                      </a:r>
                      <a:r>
                        <a:rPr lang="en-GB" sz="1050" baseline="0" dirty="0" err="1">
                          <a:solidFill>
                            <a:schemeClr val="tx2"/>
                          </a:solidFill>
                        </a:rPr>
                        <a:t>mit</a:t>
                      </a:r>
                      <a:r>
                        <a:rPr lang="en-GB" sz="1050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GB" sz="1050" baseline="0" dirty="0" err="1">
                          <a:solidFill>
                            <a:schemeClr val="tx2"/>
                          </a:solidFill>
                        </a:rPr>
                        <a:t>Hilfe</a:t>
                      </a:r>
                      <a:r>
                        <a:rPr lang="en-GB" sz="1050" baseline="0" dirty="0">
                          <a:solidFill>
                            <a:schemeClr val="tx2"/>
                          </a:solidFill>
                        </a:rPr>
                        <a:t> von Conjoint und </a:t>
                      </a:r>
                      <a:r>
                        <a:rPr lang="en-GB" sz="1050" baseline="0" dirty="0" err="1">
                          <a:solidFill>
                            <a:schemeClr val="tx2"/>
                          </a:solidFill>
                        </a:rPr>
                        <a:t>Tradeoffs</a:t>
                      </a:r>
                      <a:r>
                        <a:rPr lang="en-GB" sz="1050" baseline="0" dirty="0">
                          <a:solidFill>
                            <a:schemeClr val="tx2"/>
                          </a:solidFill>
                        </a:rPr>
                        <a:t>)</a:t>
                      </a:r>
                      <a:endParaRPr lang="de-DE" sz="1050" baseline="0" dirty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en-GB" sz="105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402343"/>
                  </a:ext>
                </a:extLst>
              </a:tr>
              <a:tr h="94605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Kunden</a:t>
                      </a: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-Tracking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41D3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Awareness, Satisfaction, Loyalty, Purchase Intent, NPS, Competitor Analysis, Movements Potential Customers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41D3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Werbung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41D3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Spot-, Ad-, Testimonial- und Name-Pretests,</a:t>
                      </a: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41D3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Campaign effectiveness (</a:t>
                      </a:r>
                      <a:r>
                        <a:rPr kumimoji="0" lang="en-US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z.B.Pre</a:t>
                      </a:r>
                      <a:r>
                        <a:rPr kumimoji="0" 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41D3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-/Post-Tracking, Pixel-Tracking), Seed Audiences für Programmatic Ads</a:t>
                      </a:r>
                    </a:p>
                  </a:txBody>
                  <a:tcPr marT="72000" marB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err="1">
                          <a:solidFill>
                            <a:schemeClr val="tx2"/>
                          </a:solidFill>
                        </a:rPr>
                        <a:t>Produkt</a:t>
                      </a:r>
                      <a:r>
                        <a:rPr lang="en-GB" sz="1200" b="1" baseline="0" dirty="0">
                          <a:solidFill>
                            <a:schemeClr val="tx2"/>
                          </a:solidFill>
                        </a:rPr>
                        <a:t> und </a:t>
                      </a:r>
                      <a:r>
                        <a:rPr lang="en-GB" sz="1200" b="1" dirty="0">
                          <a:solidFill>
                            <a:schemeClr val="tx2"/>
                          </a:solidFill>
                        </a:rPr>
                        <a:t>Service </a:t>
                      </a:r>
                      <a:r>
                        <a:rPr lang="en-GB" sz="1200" b="1" dirty="0" err="1">
                          <a:solidFill>
                            <a:schemeClr val="tx2"/>
                          </a:solidFill>
                        </a:rPr>
                        <a:t>Optimierung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r>
                        <a:rPr lang="en-US" sz="1050" dirty="0" err="1">
                          <a:solidFill>
                            <a:schemeClr val="tx2"/>
                          </a:solidFill>
                        </a:rPr>
                        <a:t>Preisforschung</a:t>
                      </a:r>
                      <a:r>
                        <a:rPr lang="en-US" sz="1050" dirty="0">
                          <a:solidFill>
                            <a:schemeClr val="tx2"/>
                          </a:solidFill>
                        </a:rPr>
                        <a:t>, </a:t>
                      </a:r>
                      <a:r>
                        <a:rPr lang="en-US" sz="1050" dirty="0" err="1">
                          <a:solidFill>
                            <a:schemeClr val="tx2"/>
                          </a:solidFill>
                        </a:rPr>
                        <a:t>Kommunikation</a:t>
                      </a:r>
                      <a:r>
                        <a:rPr lang="en-US" sz="1050" baseline="0" dirty="0">
                          <a:solidFill>
                            <a:schemeClr val="tx2"/>
                          </a:solidFill>
                        </a:rPr>
                        <a:t> und Messages</a:t>
                      </a:r>
                      <a:r>
                        <a:rPr lang="en-US" sz="1050" dirty="0">
                          <a:solidFill>
                            <a:schemeClr val="tx2"/>
                          </a:solidFill>
                        </a:rPr>
                        <a:t>,</a:t>
                      </a:r>
                      <a:r>
                        <a:rPr lang="en-US" sz="1050" baseline="0" dirty="0">
                          <a:solidFill>
                            <a:schemeClr val="tx2"/>
                          </a:solidFill>
                        </a:rPr>
                        <a:t> Launch &amp; Lifecycle Monitoring</a:t>
                      </a:r>
                    </a:p>
                    <a:p>
                      <a:pPr algn="l"/>
                      <a:endParaRPr lang="en-US" sz="105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271098"/>
                  </a:ext>
                </a:extLst>
              </a:tr>
            </a:tbl>
          </a:graphicData>
        </a:graphic>
      </p:graphicFrame>
      <p:sp>
        <p:nvSpPr>
          <p:cNvPr id="76" name="Textfeld 2"/>
          <p:cNvSpPr txBox="1"/>
          <p:nvPr userDrawn="1"/>
        </p:nvSpPr>
        <p:spPr>
          <a:xfrm>
            <a:off x="9772074" y="6122500"/>
            <a:ext cx="170458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sz="1200" dirty="0">
                <a:solidFill>
                  <a:schemeClr val="bg1">
                    <a:lumMod val="65000"/>
                  </a:schemeClr>
                </a:solidFill>
              </a:rPr>
              <a:t>https://yougov.com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777600" y="648000"/>
            <a:ext cx="10634400" cy="460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i="0" baseline="0" dirty="0">
                <a:latin typeface="+mj-lt"/>
              </a:rPr>
              <a:t>Was wir sonst noch für Sie tun können</a:t>
            </a:r>
            <a:endParaRPr lang="da-DK" sz="2400" b="1" i="0" baseline="0" dirty="0" err="1">
              <a:solidFill>
                <a:srgbClr val="332C4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8931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94">
          <p15:clr>
            <a:srgbClr val="FBAE40"/>
          </p15:clr>
        </p15:guide>
        <p15:guide id="2" orient="horz" pos="382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77600" y="576000"/>
            <a:ext cx="10634400" cy="461665"/>
          </a:xfrm>
        </p:spPr>
        <p:txBody>
          <a:bodyPr/>
          <a:lstStyle>
            <a:lvl1pPr>
              <a:defRPr baseline="0">
                <a:solidFill>
                  <a:srgbClr val="241D36"/>
                </a:solidFill>
              </a:defRPr>
            </a:lvl1pPr>
          </a:lstStyle>
          <a:p>
            <a:r>
              <a:rPr lang="en-US" dirty="0"/>
              <a:t>Single Chart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826238" y="6437376"/>
            <a:ext cx="10634400" cy="283464"/>
          </a:xfrm>
          <a:prstGeom prst="rect">
            <a:avLst/>
          </a:prstGeom>
        </p:spPr>
        <p:txBody>
          <a:bodyPr vert="horz" lIns="91440" tIns="0" rIns="91440" bIns="0" rtlCol="0" anchor="b" anchorCtr="0">
            <a:noAutofit/>
          </a:bodyPr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7DAADA-EE63-2044-A643-9587567FB5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918" y="6019931"/>
            <a:ext cx="1188720" cy="27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5546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94">
          <p15:clr>
            <a:srgbClr val="FBAE40"/>
          </p15:clr>
        </p15:guide>
        <p15:guide id="2" orient="horz" pos="382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_Chart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77600" y="649224"/>
            <a:ext cx="10634400" cy="46166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Single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F231C-2BA0-4C9B-BD8E-C7FED3C7CB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7875" y="1204913"/>
            <a:ext cx="10634663" cy="3952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GB" noProof="0"/>
              <a:t>Insert Subtitle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D94618-788B-407A-8878-F65348AF24C9}"/>
              </a:ext>
            </a:extLst>
          </p:cNvPr>
          <p:cNvSpPr txBox="1"/>
          <p:nvPr userDrawn="1"/>
        </p:nvSpPr>
        <p:spPr>
          <a:xfrm>
            <a:off x="10767600" y="6357600"/>
            <a:ext cx="58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0DD853-94CF-4C3A-8B69-2873DA479D58}" type="slidenum">
              <a:rPr lang="en-GB" sz="1000" smtClean="0">
                <a:solidFill>
                  <a:srgbClr val="332C41">
                    <a:alpha val="40000"/>
                  </a:srgbClr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da-DK" sz="1000" b="0" dirty="0" err="1">
              <a:solidFill>
                <a:srgbClr val="332C41">
                  <a:alpha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09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94">
          <p15:clr>
            <a:srgbClr val="FBAE40"/>
          </p15:clr>
        </p15:guide>
        <p15:guide id="2" orient="horz" pos="382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Slide -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D9808CD-5210-3F4A-AA23-FC304081FF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93858" y="6064"/>
            <a:ext cx="4771571" cy="6858000"/>
          </a:xfrm>
          <a:prstGeom prst="rect">
            <a:avLst/>
          </a:prstGeom>
        </p:spPr>
      </p:pic>
      <p:sp>
        <p:nvSpPr>
          <p:cNvPr id="2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889799" y="1543288"/>
            <a:ext cx="8160001" cy="36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800">
                <a:solidFill>
                  <a:srgbClr val="332C41">
                    <a:alpha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Tuesday, 16 April 2019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A0EC70-9AE3-D149-9A28-F04398396A8B}"/>
              </a:ext>
            </a:extLst>
          </p:cNvPr>
          <p:cNvSpPr txBox="1"/>
          <p:nvPr userDrawn="1"/>
        </p:nvSpPr>
        <p:spPr>
          <a:xfrm>
            <a:off x="4722471" y="26274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4D6EFC6-ADA4-5D43-80B0-3BFC5EF96E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70530" y="3517066"/>
            <a:ext cx="8160000" cy="369332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1800">
                <a:solidFill>
                  <a:srgbClr val="332C41">
                    <a:alpha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Further Information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3EB61425-7076-7940-8CB4-73E10E0A0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9799" y="1903288"/>
            <a:ext cx="8160001" cy="1543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4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Internal/Sales Presentation on two lines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530" y="5022000"/>
            <a:ext cx="2029968" cy="47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06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- Section -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18F50F6-6581-AC4A-B5FB-9EE2E0DAE98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80000" y="3394899"/>
            <a:ext cx="9910800" cy="92333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>
              <a:buNone/>
              <a:defRPr sz="2000" b="0">
                <a:solidFill>
                  <a:srgbClr val="9995A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Section description: If needed. </a:t>
            </a:r>
            <a:r>
              <a:rPr lang="en-US" dirty="0" err="1"/>
              <a:t>Salutavique</a:t>
            </a:r>
            <a:r>
              <a:rPr lang="en-US" dirty="0"/>
              <a:t> in </a:t>
            </a:r>
            <a:r>
              <a:rPr lang="en-US" dirty="0" err="1"/>
              <a:t>decernamusque</a:t>
            </a:r>
            <a:r>
              <a:rPr lang="en-US" dirty="0"/>
              <a:t>, </a:t>
            </a:r>
            <a:r>
              <a:rPr lang="en-US" dirty="0" err="1"/>
              <a:t>accolaeque</a:t>
            </a:r>
            <a:r>
              <a:rPr lang="en-US" dirty="0"/>
              <a:t> </a:t>
            </a:r>
            <a:r>
              <a:rPr lang="en-US" dirty="0" err="1"/>
              <a:t>necessitatem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despiciente</a:t>
            </a:r>
            <a:r>
              <a:rPr lang="en-US" dirty="0"/>
              <a:t> </a:t>
            </a:r>
            <a:r>
              <a:rPr lang="en-US" dirty="0" err="1"/>
              <a:t>includere</a:t>
            </a:r>
            <a:r>
              <a:rPr lang="en-US" dirty="0"/>
              <a:t> </a:t>
            </a:r>
            <a:r>
              <a:rPr lang="en-US" dirty="0" err="1"/>
              <a:t>maculetis</a:t>
            </a:r>
            <a:r>
              <a:rPr lang="en-US" dirty="0"/>
              <a:t> </a:t>
            </a:r>
            <a:r>
              <a:rPr lang="en-US" dirty="0" err="1"/>
              <a:t>tractuque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pro a </a:t>
            </a:r>
            <a:r>
              <a:rPr lang="en-US" dirty="0" err="1"/>
              <a:t>periculaque</a:t>
            </a:r>
            <a:r>
              <a:rPr lang="en-US" dirty="0"/>
              <a:t> et de </a:t>
            </a:r>
            <a:r>
              <a:rPr lang="en-US" dirty="0" err="1"/>
              <a:t>relinquerem</a:t>
            </a:r>
            <a:r>
              <a:rPr lang="en-US" dirty="0"/>
              <a:t>.(Arial 20pt)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CEC0F2A-841F-FF4E-AC37-657B160356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808466"/>
            <a:ext cx="9910800" cy="586432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- Default</a:t>
            </a:r>
          </a:p>
        </p:txBody>
      </p:sp>
    </p:spTree>
    <p:extLst>
      <p:ext uri="{BB962C8B-B14F-4D97-AF65-F5344CB8AC3E}">
        <p14:creationId xmlns:p14="http://schemas.microsoft.com/office/powerpoint/2010/main" val="261504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- Section - Violet">
    <p:bg>
      <p:bgPr>
        <a:solidFill>
          <a:srgbClr val="7C64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2EE904E-AD28-B644-95C2-A4D3461644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80000" y="3394899"/>
            <a:ext cx="9910800" cy="92333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>
              <a:buNone/>
              <a:defRPr sz="2000" b="0">
                <a:solidFill>
                  <a:srgbClr val="BEB2E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Section description: If needed. </a:t>
            </a:r>
            <a:r>
              <a:rPr lang="en-US" dirty="0" err="1"/>
              <a:t>Salutavique</a:t>
            </a:r>
            <a:r>
              <a:rPr lang="en-US" dirty="0"/>
              <a:t> in </a:t>
            </a:r>
            <a:r>
              <a:rPr lang="en-US" dirty="0" err="1"/>
              <a:t>decernamusque</a:t>
            </a:r>
            <a:r>
              <a:rPr lang="en-US" dirty="0"/>
              <a:t>, </a:t>
            </a:r>
            <a:r>
              <a:rPr lang="en-US" dirty="0" err="1"/>
              <a:t>accolaeque</a:t>
            </a:r>
            <a:r>
              <a:rPr lang="en-US" dirty="0"/>
              <a:t> </a:t>
            </a:r>
            <a:r>
              <a:rPr lang="en-US" dirty="0" err="1"/>
              <a:t>necessitatem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despiciente</a:t>
            </a:r>
            <a:r>
              <a:rPr lang="en-US" dirty="0"/>
              <a:t> </a:t>
            </a:r>
            <a:r>
              <a:rPr lang="en-US" dirty="0" err="1"/>
              <a:t>includere</a:t>
            </a:r>
            <a:r>
              <a:rPr lang="en-US" dirty="0"/>
              <a:t> </a:t>
            </a:r>
            <a:r>
              <a:rPr lang="en-US" dirty="0" err="1"/>
              <a:t>maculetis</a:t>
            </a:r>
            <a:r>
              <a:rPr lang="en-US" dirty="0"/>
              <a:t> </a:t>
            </a:r>
            <a:r>
              <a:rPr lang="en-US" dirty="0" err="1"/>
              <a:t>tractuque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pro a </a:t>
            </a:r>
            <a:r>
              <a:rPr lang="en-US" dirty="0" err="1"/>
              <a:t>periculaque</a:t>
            </a:r>
            <a:r>
              <a:rPr lang="en-US" dirty="0"/>
              <a:t> et de </a:t>
            </a:r>
            <a:r>
              <a:rPr lang="en-US" dirty="0" err="1"/>
              <a:t>relinquerem</a:t>
            </a:r>
            <a:r>
              <a:rPr lang="en-US" dirty="0"/>
              <a:t>.(Arial 20pt)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9326F20-F448-2348-96F8-968376BA61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808466"/>
            <a:ext cx="9910800" cy="58643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 (Arial 32pt / Bold)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0439234" y="6148015"/>
            <a:ext cx="972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FB6F827-E134-4C8D-9CF5-D199257E746A}" type="slidenum">
              <a:rPr lang="en-US" sz="1000" kern="1200" smtClean="0">
                <a:solidFill>
                  <a:schemeClr val="bg1">
                    <a:alpha val="40000"/>
                  </a:schemeClr>
                </a:solidFill>
                <a:latin typeface="+mn-lt"/>
                <a:ea typeface="+mn-ea"/>
                <a:cs typeface="+mn-cs"/>
              </a:rPr>
              <a:pPr algn="r"/>
              <a:t>‹Nr.›</a:t>
            </a:fld>
            <a:endParaRPr lang="en-US" sz="1000" kern="1200" dirty="0">
              <a:solidFill>
                <a:schemeClr val="bg1">
                  <a:alpha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6783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- Section - Orchid">
    <p:bg>
      <p:bgPr>
        <a:solidFill>
          <a:srgbClr val="DC4C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2EE904E-AD28-B644-95C2-A4D3461644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80000" y="3394899"/>
            <a:ext cx="9910800" cy="92333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>
              <a:buNone/>
              <a:defRPr sz="2000" b="0">
                <a:solidFill>
                  <a:srgbClr val="EEA6C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Section description: If needed. </a:t>
            </a:r>
            <a:r>
              <a:rPr lang="en-US" dirty="0" err="1"/>
              <a:t>Salutavique</a:t>
            </a:r>
            <a:r>
              <a:rPr lang="en-US" dirty="0"/>
              <a:t> in </a:t>
            </a:r>
            <a:r>
              <a:rPr lang="en-US" dirty="0" err="1"/>
              <a:t>decernamusque</a:t>
            </a:r>
            <a:r>
              <a:rPr lang="en-US" dirty="0"/>
              <a:t>, </a:t>
            </a:r>
            <a:r>
              <a:rPr lang="en-US" dirty="0" err="1"/>
              <a:t>accolaeque</a:t>
            </a:r>
            <a:r>
              <a:rPr lang="en-US" dirty="0"/>
              <a:t> </a:t>
            </a:r>
            <a:r>
              <a:rPr lang="en-US" dirty="0" err="1"/>
              <a:t>necessitatem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despiciente</a:t>
            </a:r>
            <a:r>
              <a:rPr lang="en-US" dirty="0"/>
              <a:t> </a:t>
            </a:r>
            <a:r>
              <a:rPr lang="en-US" dirty="0" err="1"/>
              <a:t>includere</a:t>
            </a:r>
            <a:r>
              <a:rPr lang="en-US" dirty="0"/>
              <a:t> </a:t>
            </a:r>
            <a:r>
              <a:rPr lang="en-US" dirty="0" err="1"/>
              <a:t>maculetis</a:t>
            </a:r>
            <a:r>
              <a:rPr lang="en-US" dirty="0"/>
              <a:t> </a:t>
            </a:r>
            <a:r>
              <a:rPr lang="en-US" dirty="0" err="1"/>
              <a:t>tractuque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pro a </a:t>
            </a:r>
            <a:r>
              <a:rPr lang="en-US" dirty="0" err="1"/>
              <a:t>periculaque</a:t>
            </a:r>
            <a:r>
              <a:rPr lang="en-US" dirty="0"/>
              <a:t> et de </a:t>
            </a:r>
            <a:r>
              <a:rPr lang="en-US" dirty="0" err="1"/>
              <a:t>relinquerem</a:t>
            </a:r>
            <a:r>
              <a:rPr lang="en-US" dirty="0"/>
              <a:t>.(Arial 20pt)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9326F20-F448-2348-96F8-968376BA61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808466"/>
            <a:ext cx="9910800" cy="58643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 (Arial 32pt / Bold)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0439234" y="6148015"/>
            <a:ext cx="972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FB6F827-E134-4C8D-9CF5-D199257E746A}" type="slidenum">
              <a:rPr lang="en-US" sz="1000" kern="1200" smtClean="0">
                <a:solidFill>
                  <a:schemeClr val="bg1">
                    <a:alpha val="40000"/>
                  </a:schemeClr>
                </a:solidFill>
                <a:latin typeface="+mn-lt"/>
                <a:ea typeface="+mn-ea"/>
                <a:cs typeface="+mn-cs"/>
              </a:rPr>
              <a:pPr algn="r"/>
              <a:t>‹Nr.›</a:t>
            </a:fld>
            <a:endParaRPr lang="en-US" sz="1000" kern="1200" dirty="0">
              <a:solidFill>
                <a:schemeClr val="bg1">
                  <a:alpha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804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- Section - Purple">
    <p:bg>
      <p:bgPr>
        <a:solidFill>
          <a:srgbClr val="9A4D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2EE904E-AD28-B644-95C2-A4D3461644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80000" y="3394899"/>
            <a:ext cx="9910800" cy="92333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>
              <a:buNone/>
              <a:defRPr sz="2000" b="0">
                <a:solidFill>
                  <a:srgbClr val="CDA6D8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Section description: If needed. </a:t>
            </a:r>
            <a:r>
              <a:rPr lang="en-US" dirty="0" err="1"/>
              <a:t>Salutavique</a:t>
            </a:r>
            <a:r>
              <a:rPr lang="en-US" dirty="0"/>
              <a:t> in </a:t>
            </a:r>
            <a:r>
              <a:rPr lang="en-US" dirty="0" err="1"/>
              <a:t>decernamusque</a:t>
            </a:r>
            <a:r>
              <a:rPr lang="en-US" dirty="0"/>
              <a:t>, </a:t>
            </a:r>
            <a:r>
              <a:rPr lang="en-US" dirty="0" err="1"/>
              <a:t>accolaeque</a:t>
            </a:r>
            <a:r>
              <a:rPr lang="en-US" dirty="0"/>
              <a:t> </a:t>
            </a:r>
            <a:r>
              <a:rPr lang="en-US" dirty="0" err="1"/>
              <a:t>necessitatem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despiciente</a:t>
            </a:r>
            <a:r>
              <a:rPr lang="en-US" dirty="0"/>
              <a:t> </a:t>
            </a:r>
            <a:r>
              <a:rPr lang="en-US" dirty="0" err="1"/>
              <a:t>includere</a:t>
            </a:r>
            <a:r>
              <a:rPr lang="en-US" dirty="0"/>
              <a:t> </a:t>
            </a:r>
            <a:r>
              <a:rPr lang="en-US" dirty="0" err="1"/>
              <a:t>maculetis</a:t>
            </a:r>
            <a:r>
              <a:rPr lang="en-US" dirty="0"/>
              <a:t> </a:t>
            </a:r>
            <a:r>
              <a:rPr lang="en-US" dirty="0" err="1"/>
              <a:t>tractuque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pro a </a:t>
            </a:r>
            <a:r>
              <a:rPr lang="en-US" dirty="0" err="1"/>
              <a:t>periculaque</a:t>
            </a:r>
            <a:r>
              <a:rPr lang="en-US" dirty="0"/>
              <a:t> et de </a:t>
            </a:r>
            <a:r>
              <a:rPr lang="en-US" dirty="0" err="1"/>
              <a:t>relinquerem</a:t>
            </a:r>
            <a:r>
              <a:rPr lang="en-US" dirty="0"/>
              <a:t>.(Arial 20pt)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9326F20-F448-2348-96F8-968376BA61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808466"/>
            <a:ext cx="9910800" cy="58643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 (Arial 32pt / Bold)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0439234" y="6148015"/>
            <a:ext cx="972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FB6F827-E134-4C8D-9CF5-D199257E746A}" type="slidenum">
              <a:rPr lang="en-US" sz="1000" kern="1200" smtClean="0">
                <a:solidFill>
                  <a:schemeClr val="bg1">
                    <a:alpha val="40000"/>
                  </a:schemeClr>
                </a:solidFill>
                <a:latin typeface="+mn-lt"/>
                <a:ea typeface="+mn-ea"/>
                <a:cs typeface="+mn-cs"/>
              </a:rPr>
              <a:pPr algn="r"/>
              <a:t>‹Nr.›</a:t>
            </a:fld>
            <a:endParaRPr lang="en-US" sz="1000" kern="1200" dirty="0">
              <a:solidFill>
                <a:schemeClr val="bg1">
                  <a:alpha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146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- QuoteWithLogo - Orchid">
    <p:bg>
      <p:bgPr>
        <a:solidFill>
          <a:srgbClr val="DC4C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74707B-30C1-4448-8574-031B099619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720000"/>
            <a:ext cx="9910800" cy="1077218"/>
          </a:xfrm>
          <a:prstGeom prst="rect">
            <a:avLst/>
          </a:prstGeom>
        </p:spPr>
        <p:txBody>
          <a:bodyPr anchor="t">
            <a:spAutoFit/>
          </a:bodyPr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title – Arial 64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5327832"/>
            <a:ext cx="2039112" cy="47511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439234" y="6148015"/>
            <a:ext cx="972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FB6F827-E134-4C8D-9CF5-D199257E746A}" type="slidenum">
              <a:rPr lang="en-US" sz="1000" kern="1200" smtClean="0">
                <a:solidFill>
                  <a:schemeClr val="bg1">
                    <a:alpha val="40000"/>
                  </a:schemeClr>
                </a:solidFill>
                <a:latin typeface="+mn-lt"/>
                <a:ea typeface="+mn-ea"/>
                <a:cs typeface="+mn-cs"/>
              </a:rPr>
              <a:pPr algn="r"/>
              <a:t>‹Nr.›</a:t>
            </a:fld>
            <a:endParaRPr lang="en-US" sz="1000" kern="1200" dirty="0">
              <a:solidFill>
                <a:schemeClr val="bg1">
                  <a:alpha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777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be">
    <p:bg>
      <p:bgPr>
        <a:solidFill>
          <a:srgbClr val="432B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71D847-920F-E34B-8002-F0DA7CF9FB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A0EC70-9AE3-D149-9A28-F04398396A8B}"/>
              </a:ext>
            </a:extLst>
          </p:cNvPr>
          <p:cNvSpPr txBox="1"/>
          <p:nvPr userDrawn="1"/>
        </p:nvSpPr>
        <p:spPr>
          <a:xfrm>
            <a:off x="4722471" y="26274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32941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40" y="6047681"/>
            <a:ext cx="1188720" cy="27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53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1" r:id="rId2"/>
    <p:sldLayoutId id="2147483750" r:id="rId3"/>
    <p:sldLayoutId id="2147483769" r:id="rId4"/>
    <p:sldLayoutId id="2147483770" r:id="rId5"/>
    <p:sldLayoutId id="2147483771" r:id="rId6"/>
    <p:sldLayoutId id="2147483772" r:id="rId7"/>
    <p:sldLayoutId id="2147483774" r:id="rId8"/>
    <p:sldLayoutId id="2147483779" r:id="rId9"/>
    <p:sldLayoutId id="2147483802" r:id="rId10"/>
    <p:sldLayoutId id="2147483803" r:id="rId11"/>
  </p:sldLayoutIdLst>
  <p:hf sldNum="0" hd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/>
        <a:buNone/>
        <a:defRPr sz="2400" kern="1200">
          <a:solidFill>
            <a:schemeClr val="tx2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bg1">
              <a:lumMod val="50000"/>
            </a:schemeClr>
          </a:solidFill>
          <a:latin typeface="Trebuchet MS" panose="020B0603020202020204" pitchFamily="34" charset="0"/>
          <a:ea typeface="Trebuchet MS" panose="020B0603020202020204" pitchFamily="34" charset="0"/>
          <a:cs typeface="Trebuchet MS" panose="020B0603020202020204" pitchFamily="34" charset="0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200" kern="1200">
          <a:solidFill>
            <a:schemeClr val="bg1">
              <a:lumMod val="50000"/>
            </a:schemeClr>
          </a:solidFill>
          <a:latin typeface="Trebuchet MS" panose="020B0603020202020204" pitchFamily="34" charset="0"/>
          <a:ea typeface="Trebuchet MS" panose="020B0603020202020204" pitchFamily="34" charset="0"/>
          <a:cs typeface="Trebuchet MS" panose="020B0603020202020204" pitchFamily="34" charset="0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050" kern="1200">
          <a:solidFill>
            <a:schemeClr val="bg1">
              <a:lumMod val="50000"/>
            </a:schemeClr>
          </a:solidFill>
          <a:latin typeface="Trebuchet MS" panose="020B0603020202020204" pitchFamily="34" charset="0"/>
          <a:ea typeface="Trebuchet MS" panose="020B0603020202020204" pitchFamily="34" charset="0"/>
          <a:cs typeface="Trebuchet MS" panose="020B0603020202020204" pitchFamily="34" charset="0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900" kern="1200">
          <a:solidFill>
            <a:schemeClr val="bg1">
              <a:lumMod val="50000"/>
            </a:schemeClr>
          </a:solidFill>
          <a:latin typeface="Trebuchet MS" panose="020B0603020202020204" pitchFamily="34" charset="0"/>
          <a:ea typeface="Trebuchet MS" panose="020B0603020202020204" pitchFamily="34" charset="0"/>
          <a:cs typeface="Trebuchet MS" panose="020B0603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39">
          <p15:clr>
            <a:srgbClr val="F26B43"/>
          </p15:clr>
        </p15:guide>
        <p15:guide id="2" orient="horz" pos="404">
          <p15:clr>
            <a:srgbClr val="F26B43"/>
          </p15:clr>
        </p15:guide>
        <p15:guide id="3" orient="horz" pos="4181">
          <p15:clr>
            <a:srgbClr val="F26B43"/>
          </p15:clr>
        </p15:guide>
        <p15:guide id="4" pos="139">
          <p15:clr>
            <a:srgbClr val="F26B43"/>
          </p15:clr>
        </p15:guide>
        <p15:guide id="5" orient="horz" pos="4005">
          <p15:clr>
            <a:srgbClr val="F26B43"/>
          </p15:clr>
        </p15:guide>
        <p15:guide id="6" orient="horz" pos="625">
          <p15:clr>
            <a:srgbClr val="F26B43"/>
          </p15:clr>
        </p15:guide>
        <p15:guide id="7" orient="horz" pos="1080">
          <p15:clr>
            <a:srgbClr val="F26B43"/>
          </p15:clr>
        </p15:guide>
        <p15:guide id="8" orient="horz" pos="9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body" sz="quarter" idx="12"/>
          </p:nvPr>
        </p:nvSpPr>
        <p:spPr>
          <a:xfrm>
            <a:off x="1870530" y="3517066"/>
            <a:ext cx="8160000" cy="646331"/>
          </a:xfrm>
        </p:spPr>
        <p:txBody>
          <a:bodyPr/>
          <a:lstStyle/>
          <a:p>
            <a:r>
              <a:rPr lang="de-DE" dirty="0"/>
              <a:t>Durchgeführt von YouGov im Auftrag der GDV-Initiative „7 Jahre länger“</a:t>
            </a:r>
          </a:p>
          <a:p>
            <a:r>
              <a:rPr lang="de-DE" dirty="0"/>
              <a:t>Feldzeit: 15. - 17.07.2022</a:t>
            </a:r>
            <a:endParaRPr lang="en-GB" dirty="0"/>
          </a:p>
        </p:txBody>
      </p:sp>
      <p:sp>
        <p:nvSpPr>
          <p:cNvPr id="4" name="Report Title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en-GB" dirty="0"/>
              <a:t>YouGov </a:t>
            </a:r>
            <a:r>
              <a:rPr lang="en-GB" dirty="0" err="1"/>
              <a:t>Chartbericht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488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Inwieweit stimmen Sie den folgenden Aussagen zu oder nicht zu? - Freundschaften sind / wären mir wichtiger als Geld.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Welche Aspekte sind bzw. wäre Ihnen in einer Freundschaft besonders wichtig? (Sie können bis zu 3 Aspekte auswählen.)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Wie oft haben Sie in der Regel persönlichen Kontakt (mind. eine Stunde am Stück) mit Personen, die Sie als Freunde bezeichnen würden? Zu persönlichem Kontakt zählen auch (Video)-Telefonate.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Befragten, die Freunde haben (957)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Glauben Sie, dass Sie Ihre Freundschaften ausreichend pflegen bzw. sich genügend Zeit für Ihre Freunde nehmen?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Befragten, die Freunde haben (957)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Wie lange besteht Ihre längste Freundschaft?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Befragten, die Freunde haben (957)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Haben Sie mindestens einen Freund / eine Freundin, bei dem / der Sie sich vorstellen können, eine lebenslange Freundschaft zu führen?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Befragten, die Freunde haben (957)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Glauben Sie, dass Freundschaften einen starken positiven Einfluss auf die Gesundheit und eine höhere Lebenserwartung haben?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Haben / hatten Sie Freundschaften, die am Streit über Corona-Maßnahmen zerbrochen sind (z. B. über Themen wie Impfen oder Maskenpflicht)? (Bitte wählen Sie alles Zutreffende aus.)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700" b="1" i="0">
                <a:latin typeface="Arial"/>
              </a:rPr>
              <a:t>Die Regierung plant die Einführung einer sogenannten "Verantwortungsgemeinschaft". Freunde, also Menschen, die keine Liebesbeziehung führen, sollen so auch eine gesetzlich verankerte Ehe-ähnliche Verbindung eingehen können. Mit steuerlichen Vorteilen, Auskunftsrecht im Krankenhaus und der Pflicht, sich im Alter gegenseitig zu unterstützen. Inwieweit befürworten Sie dieses Vorhaben oder lehnen dieses ab?</a:t>
            </a:r>
            <a:endParaRPr sz="7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Methode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7600" y="5698732"/>
            <a:ext cx="96344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i="1" dirty="0">
                <a:solidFill>
                  <a:srgbClr val="241D36"/>
                </a:solidFill>
                <a:latin typeface="+mj-lt"/>
                <a:cs typeface="Arial" pitchFamily="34" charset="0"/>
              </a:rPr>
              <a:t>Aufgrund von Rundungen kann es vorkommen, dass die Summe der Prozentzahlen in einigen Fällen nicht 100% ergibt.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989619" y="2610400"/>
            <a:ext cx="10263689" cy="1077218"/>
            <a:chOff x="993600" y="2584247"/>
            <a:chExt cx="10263689" cy="1077218"/>
          </a:xfrm>
        </p:grpSpPr>
        <p:sp>
          <p:nvSpPr>
            <p:cNvPr id="6" name="Rectangle 5"/>
            <p:cNvSpPr/>
            <p:nvPr/>
          </p:nvSpPr>
          <p:spPr>
            <a:xfrm>
              <a:off x="1825637" y="2584247"/>
              <a:ext cx="943165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84033">
                <a:buClr>
                  <a:srgbClr val="EE2D27"/>
                </a:buClr>
              </a:pPr>
              <a:r>
                <a:rPr lang="de-DE" sz="1600" b="1" dirty="0">
                  <a:solidFill>
                    <a:srgbClr val="241D36"/>
                  </a:solidFill>
                  <a:latin typeface="+mj-lt"/>
                  <a:cs typeface="Arial" pitchFamily="34" charset="0"/>
                </a:rPr>
                <a:t>Hintergrund</a:t>
              </a:r>
            </a:p>
            <a:p>
              <a:pPr marL="342900" indent="-342900">
                <a:buClr>
                  <a:srgbClr val="EE2D27"/>
                </a:buClr>
                <a:buFont typeface="Arial" panose="020B0604020202020204" pitchFamily="34" charset="0"/>
                <a:buChar char="•"/>
              </a:pPr>
              <a:r>
                <a:rPr lang="de-DE" sz="1600" dirty="0">
                  <a:solidFill>
                    <a:srgbClr val="241D36"/>
                  </a:solidFill>
                  <a:latin typeface="+mj-lt"/>
                </a:rPr>
                <a:t>Die Umfrage basiert auf Online-Interviews mit Teilnehmern des YouGov Panel Deutschland</a:t>
              </a:r>
            </a:p>
            <a:p>
              <a:pPr marL="342900" indent="-342900">
                <a:buClr>
                  <a:srgbClr val="EE2D27"/>
                </a:buClr>
                <a:buFont typeface="Arial" panose="020B0604020202020204" pitchFamily="34" charset="0"/>
                <a:buChar char="•"/>
              </a:pPr>
              <a:r>
                <a:rPr lang="de-DE" sz="1600" dirty="0">
                  <a:solidFill>
                    <a:srgbClr val="241D36"/>
                  </a:solidFill>
                  <a:latin typeface="+mj-lt"/>
                </a:rPr>
                <a:t>Die Ergebnisse wurden gewichtet und sind repräsentativ für die deutsche Bevölkerung ab 18 Jahren</a:t>
              </a:r>
            </a:p>
          </p:txBody>
        </p:sp>
        <p:sp>
          <p:nvSpPr>
            <p:cNvPr id="12" name="Freeform 465"/>
            <p:cNvSpPr>
              <a:spLocks noEditPoints="1"/>
            </p:cNvSpPr>
            <p:nvPr/>
          </p:nvSpPr>
          <p:spPr bwMode="auto">
            <a:xfrm>
              <a:off x="993600" y="2584247"/>
              <a:ext cx="521566" cy="524581"/>
            </a:xfrm>
            <a:custGeom>
              <a:avLst/>
              <a:gdLst>
                <a:gd name="T0" fmla="*/ 409 w 476"/>
                <a:gd name="T1" fmla="*/ 305 h 476"/>
                <a:gd name="T2" fmla="*/ 438 w 476"/>
                <a:gd name="T3" fmla="*/ 373 h 476"/>
                <a:gd name="T4" fmla="*/ 311 w 476"/>
                <a:gd name="T5" fmla="*/ 407 h 476"/>
                <a:gd name="T6" fmla="*/ 284 w 476"/>
                <a:gd name="T7" fmla="*/ 476 h 476"/>
                <a:gd name="T8" fmla="*/ 170 w 476"/>
                <a:gd name="T9" fmla="*/ 409 h 476"/>
                <a:gd name="T10" fmla="*/ 102 w 476"/>
                <a:gd name="T11" fmla="*/ 438 h 476"/>
                <a:gd name="T12" fmla="*/ 68 w 476"/>
                <a:gd name="T13" fmla="*/ 311 h 476"/>
                <a:gd name="T14" fmla="*/ 0 w 476"/>
                <a:gd name="T15" fmla="*/ 284 h 476"/>
                <a:gd name="T16" fmla="*/ 66 w 476"/>
                <a:gd name="T17" fmla="*/ 170 h 476"/>
                <a:gd name="T18" fmla="*/ 37 w 476"/>
                <a:gd name="T19" fmla="*/ 102 h 476"/>
                <a:gd name="T20" fmla="*/ 164 w 476"/>
                <a:gd name="T21" fmla="*/ 68 h 476"/>
                <a:gd name="T22" fmla="*/ 192 w 476"/>
                <a:gd name="T23" fmla="*/ 0 h 476"/>
                <a:gd name="T24" fmla="*/ 305 w 476"/>
                <a:gd name="T25" fmla="*/ 66 h 476"/>
                <a:gd name="T26" fmla="*/ 373 w 476"/>
                <a:gd name="T27" fmla="*/ 37 h 476"/>
                <a:gd name="T28" fmla="*/ 407 w 476"/>
                <a:gd name="T29" fmla="*/ 164 h 476"/>
                <a:gd name="T30" fmla="*/ 476 w 476"/>
                <a:gd name="T31" fmla="*/ 192 h 476"/>
                <a:gd name="T32" fmla="*/ 371 w 476"/>
                <a:gd name="T33" fmla="*/ 362 h 476"/>
                <a:gd name="T34" fmla="*/ 349 w 476"/>
                <a:gd name="T35" fmla="*/ 305 h 476"/>
                <a:gd name="T36" fmla="*/ 358 w 476"/>
                <a:gd name="T37" fmla="*/ 286 h 476"/>
                <a:gd name="T38" fmla="*/ 366 w 476"/>
                <a:gd name="T39" fmla="*/ 262 h 476"/>
                <a:gd name="T40" fmla="*/ 421 w 476"/>
                <a:gd name="T41" fmla="*/ 231 h 476"/>
                <a:gd name="T42" fmla="*/ 364 w 476"/>
                <a:gd name="T43" fmla="*/ 206 h 476"/>
                <a:gd name="T44" fmla="*/ 358 w 476"/>
                <a:gd name="T45" fmla="*/ 189 h 476"/>
                <a:gd name="T46" fmla="*/ 349 w 476"/>
                <a:gd name="T47" fmla="*/ 170 h 476"/>
                <a:gd name="T48" fmla="*/ 371 w 476"/>
                <a:gd name="T49" fmla="*/ 113 h 476"/>
                <a:gd name="T50" fmla="*/ 311 w 476"/>
                <a:gd name="T51" fmla="*/ 129 h 476"/>
                <a:gd name="T52" fmla="*/ 298 w 476"/>
                <a:gd name="T53" fmla="*/ 122 h 476"/>
                <a:gd name="T54" fmla="*/ 276 w 476"/>
                <a:gd name="T55" fmla="*/ 113 h 476"/>
                <a:gd name="T56" fmla="*/ 244 w 476"/>
                <a:gd name="T57" fmla="*/ 54 h 476"/>
                <a:gd name="T58" fmla="*/ 213 w 476"/>
                <a:gd name="T59" fmla="*/ 109 h 476"/>
                <a:gd name="T60" fmla="*/ 200 w 476"/>
                <a:gd name="T61" fmla="*/ 113 h 476"/>
                <a:gd name="T62" fmla="*/ 178 w 476"/>
                <a:gd name="T63" fmla="*/ 122 h 476"/>
                <a:gd name="T64" fmla="*/ 164 w 476"/>
                <a:gd name="T65" fmla="*/ 129 h 476"/>
                <a:gd name="T66" fmla="*/ 104 w 476"/>
                <a:gd name="T67" fmla="*/ 113 h 476"/>
                <a:gd name="T68" fmla="*/ 126 w 476"/>
                <a:gd name="T69" fmla="*/ 170 h 476"/>
                <a:gd name="T70" fmla="*/ 117 w 476"/>
                <a:gd name="T71" fmla="*/ 189 h 476"/>
                <a:gd name="T72" fmla="*/ 109 w 476"/>
                <a:gd name="T73" fmla="*/ 213 h 476"/>
                <a:gd name="T74" fmla="*/ 54 w 476"/>
                <a:gd name="T75" fmla="*/ 244 h 476"/>
                <a:gd name="T76" fmla="*/ 111 w 476"/>
                <a:gd name="T77" fmla="*/ 269 h 476"/>
                <a:gd name="T78" fmla="*/ 117 w 476"/>
                <a:gd name="T79" fmla="*/ 286 h 476"/>
                <a:gd name="T80" fmla="*/ 126 w 476"/>
                <a:gd name="T81" fmla="*/ 305 h 476"/>
                <a:gd name="T82" fmla="*/ 104 w 476"/>
                <a:gd name="T83" fmla="*/ 362 h 476"/>
                <a:gd name="T84" fmla="*/ 164 w 476"/>
                <a:gd name="T85" fmla="*/ 346 h 476"/>
                <a:gd name="T86" fmla="*/ 178 w 476"/>
                <a:gd name="T87" fmla="*/ 353 h 476"/>
                <a:gd name="T88" fmla="*/ 200 w 476"/>
                <a:gd name="T89" fmla="*/ 362 h 476"/>
                <a:gd name="T90" fmla="*/ 231 w 476"/>
                <a:gd name="T91" fmla="*/ 421 h 476"/>
                <a:gd name="T92" fmla="*/ 262 w 476"/>
                <a:gd name="T93" fmla="*/ 366 h 476"/>
                <a:gd name="T94" fmla="*/ 280 w 476"/>
                <a:gd name="T95" fmla="*/ 360 h 476"/>
                <a:gd name="T96" fmla="*/ 311 w 476"/>
                <a:gd name="T97" fmla="*/ 346 h 476"/>
                <a:gd name="T98" fmla="*/ 371 w 476"/>
                <a:gd name="T99" fmla="*/ 362 h 476"/>
                <a:gd name="T100" fmla="*/ 284 w 476"/>
                <a:gd name="T101" fmla="*/ 234 h 476"/>
                <a:gd name="T102" fmla="*/ 183 w 476"/>
                <a:gd name="T103" fmla="*/ 234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6" h="476">
                  <a:moveTo>
                    <a:pt x="476" y="284"/>
                  </a:moveTo>
                  <a:cubicBezTo>
                    <a:pt x="409" y="305"/>
                    <a:pt x="409" y="305"/>
                    <a:pt x="409" y="305"/>
                  </a:cubicBezTo>
                  <a:cubicBezTo>
                    <a:pt x="409" y="307"/>
                    <a:pt x="408" y="309"/>
                    <a:pt x="407" y="311"/>
                  </a:cubicBezTo>
                  <a:cubicBezTo>
                    <a:pt x="438" y="373"/>
                    <a:pt x="438" y="373"/>
                    <a:pt x="438" y="373"/>
                  </a:cubicBezTo>
                  <a:cubicBezTo>
                    <a:pt x="373" y="438"/>
                    <a:pt x="373" y="438"/>
                    <a:pt x="373" y="438"/>
                  </a:cubicBezTo>
                  <a:cubicBezTo>
                    <a:pt x="311" y="407"/>
                    <a:pt x="311" y="407"/>
                    <a:pt x="311" y="407"/>
                  </a:cubicBezTo>
                  <a:cubicBezTo>
                    <a:pt x="309" y="408"/>
                    <a:pt x="307" y="409"/>
                    <a:pt x="305" y="409"/>
                  </a:cubicBezTo>
                  <a:cubicBezTo>
                    <a:pt x="284" y="476"/>
                    <a:pt x="284" y="476"/>
                    <a:pt x="284" y="476"/>
                  </a:cubicBezTo>
                  <a:cubicBezTo>
                    <a:pt x="192" y="476"/>
                    <a:pt x="192" y="476"/>
                    <a:pt x="192" y="476"/>
                  </a:cubicBezTo>
                  <a:cubicBezTo>
                    <a:pt x="170" y="409"/>
                    <a:pt x="170" y="409"/>
                    <a:pt x="170" y="409"/>
                  </a:cubicBezTo>
                  <a:cubicBezTo>
                    <a:pt x="168" y="409"/>
                    <a:pt x="166" y="408"/>
                    <a:pt x="164" y="407"/>
                  </a:cubicBezTo>
                  <a:cubicBezTo>
                    <a:pt x="102" y="438"/>
                    <a:pt x="102" y="438"/>
                    <a:pt x="102" y="438"/>
                  </a:cubicBezTo>
                  <a:cubicBezTo>
                    <a:pt x="37" y="373"/>
                    <a:pt x="37" y="373"/>
                    <a:pt x="37" y="373"/>
                  </a:cubicBezTo>
                  <a:cubicBezTo>
                    <a:pt x="68" y="311"/>
                    <a:pt x="68" y="311"/>
                    <a:pt x="68" y="311"/>
                  </a:cubicBezTo>
                  <a:cubicBezTo>
                    <a:pt x="67" y="309"/>
                    <a:pt x="67" y="307"/>
                    <a:pt x="66" y="305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7" y="168"/>
                    <a:pt x="67" y="166"/>
                    <a:pt x="68" y="164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66" y="67"/>
                    <a:pt x="168" y="67"/>
                    <a:pt x="170" y="66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307" y="67"/>
                    <a:pt x="309" y="67"/>
                    <a:pt x="311" y="68"/>
                  </a:cubicBezTo>
                  <a:cubicBezTo>
                    <a:pt x="373" y="37"/>
                    <a:pt x="373" y="37"/>
                    <a:pt x="373" y="37"/>
                  </a:cubicBezTo>
                  <a:cubicBezTo>
                    <a:pt x="438" y="102"/>
                    <a:pt x="438" y="102"/>
                    <a:pt x="438" y="102"/>
                  </a:cubicBezTo>
                  <a:cubicBezTo>
                    <a:pt x="407" y="164"/>
                    <a:pt x="407" y="164"/>
                    <a:pt x="407" y="164"/>
                  </a:cubicBezTo>
                  <a:cubicBezTo>
                    <a:pt x="408" y="166"/>
                    <a:pt x="409" y="168"/>
                    <a:pt x="409" y="170"/>
                  </a:cubicBezTo>
                  <a:cubicBezTo>
                    <a:pt x="476" y="192"/>
                    <a:pt x="476" y="192"/>
                    <a:pt x="476" y="192"/>
                  </a:cubicBezTo>
                  <a:lnTo>
                    <a:pt x="476" y="284"/>
                  </a:lnTo>
                  <a:close/>
                  <a:moveTo>
                    <a:pt x="371" y="362"/>
                  </a:moveTo>
                  <a:cubicBezTo>
                    <a:pt x="346" y="311"/>
                    <a:pt x="346" y="311"/>
                    <a:pt x="346" y="311"/>
                  </a:cubicBezTo>
                  <a:cubicBezTo>
                    <a:pt x="349" y="305"/>
                    <a:pt x="349" y="305"/>
                    <a:pt x="349" y="305"/>
                  </a:cubicBezTo>
                  <a:cubicBezTo>
                    <a:pt x="349" y="304"/>
                    <a:pt x="352" y="299"/>
                    <a:pt x="353" y="297"/>
                  </a:cubicBezTo>
                  <a:cubicBezTo>
                    <a:pt x="355" y="294"/>
                    <a:pt x="357" y="290"/>
                    <a:pt x="358" y="286"/>
                  </a:cubicBezTo>
                  <a:cubicBezTo>
                    <a:pt x="360" y="283"/>
                    <a:pt x="361" y="279"/>
                    <a:pt x="362" y="276"/>
                  </a:cubicBezTo>
                  <a:cubicBezTo>
                    <a:pt x="366" y="262"/>
                    <a:pt x="366" y="262"/>
                    <a:pt x="366" y="262"/>
                  </a:cubicBezTo>
                  <a:cubicBezTo>
                    <a:pt x="421" y="244"/>
                    <a:pt x="421" y="244"/>
                    <a:pt x="421" y="244"/>
                  </a:cubicBezTo>
                  <a:cubicBezTo>
                    <a:pt x="421" y="231"/>
                    <a:pt x="421" y="231"/>
                    <a:pt x="421" y="231"/>
                  </a:cubicBezTo>
                  <a:cubicBezTo>
                    <a:pt x="366" y="213"/>
                    <a:pt x="366" y="213"/>
                    <a:pt x="366" y="213"/>
                  </a:cubicBezTo>
                  <a:cubicBezTo>
                    <a:pt x="364" y="206"/>
                    <a:pt x="364" y="206"/>
                    <a:pt x="364" y="206"/>
                  </a:cubicBezTo>
                  <a:cubicBezTo>
                    <a:pt x="362" y="200"/>
                    <a:pt x="362" y="200"/>
                    <a:pt x="362" y="200"/>
                  </a:cubicBezTo>
                  <a:cubicBezTo>
                    <a:pt x="361" y="196"/>
                    <a:pt x="360" y="193"/>
                    <a:pt x="358" y="189"/>
                  </a:cubicBezTo>
                  <a:cubicBezTo>
                    <a:pt x="357" y="185"/>
                    <a:pt x="355" y="181"/>
                    <a:pt x="353" y="178"/>
                  </a:cubicBezTo>
                  <a:cubicBezTo>
                    <a:pt x="352" y="176"/>
                    <a:pt x="349" y="171"/>
                    <a:pt x="349" y="170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1" y="113"/>
                    <a:pt x="371" y="113"/>
                    <a:pt x="371" y="113"/>
                  </a:cubicBezTo>
                  <a:cubicBezTo>
                    <a:pt x="362" y="104"/>
                    <a:pt x="362" y="104"/>
                    <a:pt x="362" y="104"/>
                  </a:cubicBezTo>
                  <a:cubicBezTo>
                    <a:pt x="311" y="129"/>
                    <a:pt x="311" y="129"/>
                    <a:pt x="311" y="129"/>
                  </a:cubicBezTo>
                  <a:cubicBezTo>
                    <a:pt x="305" y="126"/>
                    <a:pt x="305" y="126"/>
                    <a:pt x="305" y="126"/>
                  </a:cubicBezTo>
                  <a:cubicBezTo>
                    <a:pt x="304" y="126"/>
                    <a:pt x="299" y="123"/>
                    <a:pt x="298" y="122"/>
                  </a:cubicBezTo>
                  <a:cubicBezTo>
                    <a:pt x="294" y="120"/>
                    <a:pt x="290" y="119"/>
                    <a:pt x="286" y="117"/>
                  </a:cubicBezTo>
                  <a:cubicBezTo>
                    <a:pt x="283" y="116"/>
                    <a:pt x="279" y="114"/>
                    <a:pt x="276" y="113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44" y="54"/>
                    <a:pt x="244" y="54"/>
                    <a:pt x="244" y="54"/>
                  </a:cubicBezTo>
                  <a:cubicBezTo>
                    <a:pt x="231" y="54"/>
                    <a:pt x="231" y="54"/>
                    <a:pt x="231" y="54"/>
                  </a:cubicBezTo>
                  <a:cubicBezTo>
                    <a:pt x="213" y="109"/>
                    <a:pt x="213" y="109"/>
                    <a:pt x="213" y="109"/>
                  </a:cubicBezTo>
                  <a:cubicBezTo>
                    <a:pt x="206" y="111"/>
                    <a:pt x="206" y="111"/>
                    <a:pt x="206" y="111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196" y="114"/>
                    <a:pt x="193" y="116"/>
                    <a:pt x="189" y="117"/>
                  </a:cubicBezTo>
                  <a:cubicBezTo>
                    <a:pt x="185" y="119"/>
                    <a:pt x="181" y="120"/>
                    <a:pt x="178" y="122"/>
                  </a:cubicBezTo>
                  <a:cubicBezTo>
                    <a:pt x="176" y="123"/>
                    <a:pt x="171" y="126"/>
                    <a:pt x="170" y="126"/>
                  </a:cubicBezTo>
                  <a:cubicBezTo>
                    <a:pt x="164" y="129"/>
                    <a:pt x="164" y="129"/>
                    <a:pt x="164" y="129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6" y="170"/>
                    <a:pt x="126" y="170"/>
                    <a:pt x="126" y="170"/>
                  </a:cubicBezTo>
                  <a:cubicBezTo>
                    <a:pt x="126" y="171"/>
                    <a:pt x="123" y="176"/>
                    <a:pt x="122" y="178"/>
                  </a:cubicBezTo>
                  <a:cubicBezTo>
                    <a:pt x="120" y="181"/>
                    <a:pt x="119" y="185"/>
                    <a:pt x="117" y="189"/>
                  </a:cubicBezTo>
                  <a:cubicBezTo>
                    <a:pt x="116" y="193"/>
                    <a:pt x="114" y="196"/>
                    <a:pt x="113" y="200"/>
                  </a:cubicBezTo>
                  <a:cubicBezTo>
                    <a:pt x="109" y="213"/>
                    <a:pt x="109" y="213"/>
                    <a:pt x="109" y="213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4" y="244"/>
                    <a:pt x="54" y="244"/>
                    <a:pt x="54" y="244"/>
                  </a:cubicBezTo>
                  <a:cubicBezTo>
                    <a:pt x="109" y="262"/>
                    <a:pt x="109" y="262"/>
                    <a:pt x="109" y="262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3" y="276"/>
                    <a:pt x="113" y="276"/>
                    <a:pt x="113" y="276"/>
                  </a:cubicBezTo>
                  <a:cubicBezTo>
                    <a:pt x="114" y="279"/>
                    <a:pt x="116" y="283"/>
                    <a:pt x="117" y="286"/>
                  </a:cubicBezTo>
                  <a:cubicBezTo>
                    <a:pt x="119" y="290"/>
                    <a:pt x="120" y="294"/>
                    <a:pt x="122" y="297"/>
                  </a:cubicBezTo>
                  <a:cubicBezTo>
                    <a:pt x="123" y="299"/>
                    <a:pt x="126" y="304"/>
                    <a:pt x="126" y="305"/>
                  </a:cubicBezTo>
                  <a:cubicBezTo>
                    <a:pt x="129" y="311"/>
                    <a:pt x="129" y="311"/>
                    <a:pt x="129" y="311"/>
                  </a:cubicBezTo>
                  <a:cubicBezTo>
                    <a:pt x="104" y="362"/>
                    <a:pt x="104" y="362"/>
                    <a:pt x="104" y="362"/>
                  </a:cubicBezTo>
                  <a:cubicBezTo>
                    <a:pt x="113" y="371"/>
                    <a:pt x="113" y="371"/>
                    <a:pt x="113" y="371"/>
                  </a:cubicBezTo>
                  <a:cubicBezTo>
                    <a:pt x="164" y="346"/>
                    <a:pt x="164" y="346"/>
                    <a:pt x="164" y="346"/>
                  </a:cubicBezTo>
                  <a:cubicBezTo>
                    <a:pt x="170" y="349"/>
                    <a:pt x="170" y="349"/>
                    <a:pt x="170" y="349"/>
                  </a:cubicBezTo>
                  <a:cubicBezTo>
                    <a:pt x="171" y="349"/>
                    <a:pt x="176" y="352"/>
                    <a:pt x="178" y="353"/>
                  </a:cubicBezTo>
                  <a:cubicBezTo>
                    <a:pt x="182" y="355"/>
                    <a:pt x="185" y="357"/>
                    <a:pt x="189" y="358"/>
                  </a:cubicBezTo>
                  <a:cubicBezTo>
                    <a:pt x="193" y="360"/>
                    <a:pt x="196" y="361"/>
                    <a:pt x="200" y="362"/>
                  </a:cubicBezTo>
                  <a:cubicBezTo>
                    <a:pt x="213" y="366"/>
                    <a:pt x="213" y="366"/>
                    <a:pt x="213" y="366"/>
                  </a:cubicBezTo>
                  <a:cubicBezTo>
                    <a:pt x="231" y="421"/>
                    <a:pt x="231" y="421"/>
                    <a:pt x="231" y="421"/>
                  </a:cubicBezTo>
                  <a:cubicBezTo>
                    <a:pt x="244" y="421"/>
                    <a:pt x="244" y="421"/>
                    <a:pt x="244" y="421"/>
                  </a:cubicBezTo>
                  <a:cubicBezTo>
                    <a:pt x="262" y="366"/>
                    <a:pt x="262" y="366"/>
                    <a:pt x="262" y="366"/>
                  </a:cubicBezTo>
                  <a:cubicBezTo>
                    <a:pt x="269" y="364"/>
                    <a:pt x="269" y="364"/>
                    <a:pt x="269" y="364"/>
                  </a:cubicBezTo>
                  <a:cubicBezTo>
                    <a:pt x="269" y="364"/>
                    <a:pt x="277" y="362"/>
                    <a:pt x="280" y="360"/>
                  </a:cubicBezTo>
                  <a:cubicBezTo>
                    <a:pt x="286" y="358"/>
                    <a:pt x="292" y="356"/>
                    <a:pt x="299" y="352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62" y="371"/>
                    <a:pt x="362" y="371"/>
                    <a:pt x="362" y="371"/>
                  </a:cubicBezTo>
                  <a:lnTo>
                    <a:pt x="371" y="362"/>
                  </a:lnTo>
                  <a:close/>
                  <a:moveTo>
                    <a:pt x="234" y="183"/>
                  </a:moveTo>
                  <a:cubicBezTo>
                    <a:pt x="262" y="183"/>
                    <a:pt x="284" y="205"/>
                    <a:pt x="284" y="234"/>
                  </a:cubicBezTo>
                  <a:cubicBezTo>
                    <a:pt x="284" y="262"/>
                    <a:pt x="262" y="284"/>
                    <a:pt x="234" y="284"/>
                  </a:cubicBezTo>
                  <a:cubicBezTo>
                    <a:pt x="205" y="284"/>
                    <a:pt x="183" y="262"/>
                    <a:pt x="183" y="234"/>
                  </a:cubicBezTo>
                  <a:cubicBezTo>
                    <a:pt x="183" y="205"/>
                    <a:pt x="205" y="183"/>
                    <a:pt x="234" y="183"/>
                  </a:cubicBezTo>
                  <a:close/>
                </a:path>
              </a:pathLst>
            </a:custGeom>
            <a:solidFill>
              <a:srgbClr val="433C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Freeform 288"/>
          <p:cNvSpPr>
            <a:spLocks noEditPoints="1"/>
          </p:cNvSpPr>
          <p:nvPr/>
        </p:nvSpPr>
        <p:spPr bwMode="auto">
          <a:xfrm>
            <a:off x="990585" y="1692162"/>
            <a:ext cx="524581" cy="527597"/>
          </a:xfrm>
          <a:custGeom>
            <a:avLst/>
            <a:gdLst>
              <a:gd name="T0" fmla="*/ 60 w 478"/>
              <a:gd name="T1" fmla="*/ 449 h 478"/>
              <a:gd name="T2" fmla="*/ 60 w 478"/>
              <a:gd name="T3" fmla="*/ 478 h 478"/>
              <a:gd name="T4" fmla="*/ 0 w 478"/>
              <a:gd name="T5" fmla="*/ 478 h 478"/>
              <a:gd name="T6" fmla="*/ 0 w 478"/>
              <a:gd name="T7" fmla="*/ 449 h 478"/>
              <a:gd name="T8" fmla="*/ 240 w 478"/>
              <a:gd name="T9" fmla="*/ 309 h 478"/>
              <a:gd name="T10" fmla="*/ 478 w 478"/>
              <a:gd name="T11" fmla="*/ 449 h 478"/>
              <a:gd name="T12" fmla="*/ 478 w 478"/>
              <a:gd name="T13" fmla="*/ 478 h 478"/>
              <a:gd name="T14" fmla="*/ 419 w 478"/>
              <a:gd name="T15" fmla="*/ 478 h 478"/>
              <a:gd name="T16" fmla="*/ 419 w 478"/>
              <a:gd name="T17" fmla="*/ 449 h 478"/>
              <a:gd name="T18" fmla="*/ 412 w 478"/>
              <a:gd name="T19" fmla="*/ 437 h 478"/>
              <a:gd name="T20" fmla="*/ 380 w 478"/>
              <a:gd name="T21" fmla="*/ 407 h 478"/>
              <a:gd name="T22" fmla="*/ 240 w 478"/>
              <a:gd name="T23" fmla="*/ 369 h 478"/>
              <a:gd name="T24" fmla="*/ 99 w 478"/>
              <a:gd name="T25" fmla="*/ 408 h 478"/>
              <a:gd name="T26" fmla="*/ 67 w 478"/>
              <a:gd name="T27" fmla="*/ 437 h 478"/>
              <a:gd name="T28" fmla="*/ 60 w 478"/>
              <a:gd name="T29" fmla="*/ 449 h 478"/>
              <a:gd name="T30" fmla="*/ 239 w 478"/>
              <a:gd name="T31" fmla="*/ 219 h 478"/>
              <a:gd name="T32" fmla="*/ 319 w 478"/>
              <a:gd name="T33" fmla="*/ 140 h 478"/>
              <a:gd name="T34" fmla="*/ 239 w 478"/>
              <a:gd name="T35" fmla="*/ 60 h 478"/>
              <a:gd name="T36" fmla="*/ 160 w 478"/>
              <a:gd name="T37" fmla="*/ 140 h 478"/>
              <a:gd name="T38" fmla="*/ 239 w 478"/>
              <a:gd name="T39" fmla="*/ 219 h 478"/>
              <a:gd name="T40" fmla="*/ 239 w 478"/>
              <a:gd name="T41" fmla="*/ 279 h 478"/>
              <a:gd name="T42" fmla="*/ 100 w 478"/>
              <a:gd name="T43" fmla="*/ 140 h 478"/>
              <a:gd name="T44" fmla="*/ 239 w 478"/>
              <a:gd name="T45" fmla="*/ 0 h 478"/>
              <a:gd name="T46" fmla="*/ 379 w 478"/>
              <a:gd name="T47" fmla="*/ 140 h 478"/>
              <a:gd name="T48" fmla="*/ 239 w 478"/>
              <a:gd name="T49" fmla="*/ 279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78" h="478">
                <a:moveTo>
                  <a:pt x="60" y="449"/>
                </a:moveTo>
                <a:cubicBezTo>
                  <a:pt x="60" y="478"/>
                  <a:pt x="60" y="478"/>
                  <a:pt x="60" y="478"/>
                </a:cubicBezTo>
                <a:cubicBezTo>
                  <a:pt x="0" y="478"/>
                  <a:pt x="0" y="478"/>
                  <a:pt x="0" y="478"/>
                </a:cubicBezTo>
                <a:cubicBezTo>
                  <a:pt x="0" y="449"/>
                  <a:pt x="0" y="449"/>
                  <a:pt x="0" y="449"/>
                </a:cubicBezTo>
                <a:cubicBezTo>
                  <a:pt x="0" y="383"/>
                  <a:pt x="109" y="309"/>
                  <a:pt x="240" y="309"/>
                </a:cubicBezTo>
                <a:cubicBezTo>
                  <a:pt x="370" y="309"/>
                  <a:pt x="478" y="383"/>
                  <a:pt x="478" y="449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19" y="478"/>
                  <a:pt x="419" y="478"/>
                  <a:pt x="419" y="478"/>
                </a:cubicBezTo>
                <a:cubicBezTo>
                  <a:pt x="419" y="449"/>
                  <a:pt x="419" y="449"/>
                  <a:pt x="419" y="449"/>
                </a:cubicBezTo>
                <a:cubicBezTo>
                  <a:pt x="419" y="448"/>
                  <a:pt x="417" y="443"/>
                  <a:pt x="412" y="437"/>
                </a:cubicBezTo>
                <a:cubicBezTo>
                  <a:pt x="404" y="427"/>
                  <a:pt x="393" y="417"/>
                  <a:pt x="380" y="407"/>
                </a:cubicBezTo>
                <a:cubicBezTo>
                  <a:pt x="345" y="383"/>
                  <a:pt x="297" y="369"/>
                  <a:pt x="240" y="369"/>
                </a:cubicBezTo>
                <a:cubicBezTo>
                  <a:pt x="182" y="369"/>
                  <a:pt x="135" y="383"/>
                  <a:pt x="99" y="408"/>
                </a:cubicBezTo>
                <a:cubicBezTo>
                  <a:pt x="85" y="417"/>
                  <a:pt x="75" y="427"/>
                  <a:pt x="67" y="437"/>
                </a:cubicBezTo>
                <a:cubicBezTo>
                  <a:pt x="62" y="444"/>
                  <a:pt x="60" y="449"/>
                  <a:pt x="60" y="449"/>
                </a:cubicBezTo>
                <a:close/>
                <a:moveTo>
                  <a:pt x="239" y="219"/>
                </a:moveTo>
                <a:cubicBezTo>
                  <a:pt x="283" y="219"/>
                  <a:pt x="319" y="184"/>
                  <a:pt x="319" y="140"/>
                </a:cubicBezTo>
                <a:cubicBezTo>
                  <a:pt x="319" y="96"/>
                  <a:pt x="283" y="60"/>
                  <a:pt x="239" y="60"/>
                </a:cubicBezTo>
                <a:cubicBezTo>
                  <a:pt x="195" y="60"/>
                  <a:pt x="160" y="96"/>
                  <a:pt x="160" y="140"/>
                </a:cubicBezTo>
                <a:cubicBezTo>
                  <a:pt x="160" y="184"/>
                  <a:pt x="195" y="219"/>
                  <a:pt x="239" y="219"/>
                </a:cubicBezTo>
                <a:close/>
                <a:moveTo>
                  <a:pt x="239" y="279"/>
                </a:moveTo>
                <a:cubicBezTo>
                  <a:pt x="162" y="279"/>
                  <a:pt x="100" y="217"/>
                  <a:pt x="100" y="140"/>
                </a:cubicBezTo>
                <a:cubicBezTo>
                  <a:pt x="100" y="63"/>
                  <a:pt x="162" y="0"/>
                  <a:pt x="239" y="0"/>
                </a:cubicBezTo>
                <a:cubicBezTo>
                  <a:pt x="316" y="0"/>
                  <a:pt x="379" y="63"/>
                  <a:pt x="379" y="140"/>
                </a:cubicBezTo>
                <a:cubicBezTo>
                  <a:pt x="379" y="217"/>
                  <a:pt x="316" y="279"/>
                  <a:pt x="239" y="279"/>
                </a:cubicBezTo>
                <a:close/>
              </a:path>
            </a:pathLst>
          </a:custGeom>
          <a:solidFill>
            <a:srgbClr val="433C5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387"/>
          <p:cNvSpPr>
            <a:spLocks noEditPoints="1"/>
          </p:cNvSpPr>
          <p:nvPr/>
        </p:nvSpPr>
        <p:spPr bwMode="auto">
          <a:xfrm>
            <a:off x="990585" y="4078259"/>
            <a:ext cx="526345" cy="524581"/>
          </a:xfrm>
          <a:custGeom>
            <a:avLst/>
            <a:gdLst>
              <a:gd name="T0" fmla="*/ 135 w 169"/>
              <a:gd name="T1" fmla="*/ 121 h 174"/>
              <a:gd name="T2" fmla="*/ 111 w 169"/>
              <a:gd name="T3" fmla="*/ 140 h 174"/>
              <a:gd name="T4" fmla="*/ 73 w 169"/>
              <a:gd name="T5" fmla="*/ 121 h 174"/>
              <a:gd name="T6" fmla="*/ 97 w 169"/>
              <a:gd name="T7" fmla="*/ 140 h 174"/>
              <a:gd name="T8" fmla="*/ 73 w 169"/>
              <a:gd name="T9" fmla="*/ 121 h 174"/>
              <a:gd name="T10" fmla="*/ 58 w 169"/>
              <a:gd name="T11" fmla="*/ 121 h 174"/>
              <a:gd name="T12" fmla="*/ 34 w 169"/>
              <a:gd name="T13" fmla="*/ 140 h 174"/>
              <a:gd name="T14" fmla="*/ 111 w 169"/>
              <a:gd name="T15" fmla="*/ 87 h 174"/>
              <a:gd name="T16" fmla="*/ 135 w 169"/>
              <a:gd name="T17" fmla="*/ 106 h 174"/>
              <a:gd name="T18" fmla="*/ 111 w 169"/>
              <a:gd name="T19" fmla="*/ 87 h 174"/>
              <a:gd name="T20" fmla="*/ 97 w 169"/>
              <a:gd name="T21" fmla="*/ 87 h 174"/>
              <a:gd name="T22" fmla="*/ 73 w 169"/>
              <a:gd name="T23" fmla="*/ 106 h 174"/>
              <a:gd name="T24" fmla="*/ 34 w 169"/>
              <a:gd name="T25" fmla="*/ 87 h 174"/>
              <a:gd name="T26" fmla="*/ 58 w 169"/>
              <a:gd name="T27" fmla="*/ 106 h 174"/>
              <a:gd name="T28" fmla="*/ 34 w 169"/>
              <a:gd name="T29" fmla="*/ 87 h 174"/>
              <a:gd name="T30" fmla="*/ 135 w 169"/>
              <a:gd name="T31" fmla="*/ 53 h 174"/>
              <a:gd name="T32" fmla="*/ 111 w 169"/>
              <a:gd name="T33" fmla="*/ 72 h 174"/>
              <a:gd name="T34" fmla="*/ 73 w 169"/>
              <a:gd name="T35" fmla="*/ 53 h 174"/>
              <a:gd name="T36" fmla="*/ 97 w 169"/>
              <a:gd name="T37" fmla="*/ 72 h 174"/>
              <a:gd name="T38" fmla="*/ 73 w 169"/>
              <a:gd name="T39" fmla="*/ 53 h 174"/>
              <a:gd name="T40" fmla="*/ 58 w 169"/>
              <a:gd name="T41" fmla="*/ 53 h 174"/>
              <a:gd name="T42" fmla="*/ 34 w 169"/>
              <a:gd name="T43" fmla="*/ 72 h 174"/>
              <a:gd name="T44" fmla="*/ 111 w 169"/>
              <a:gd name="T45" fmla="*/ 0 h 174"/>
              <a:gd name="T46" fmla="*/ 135 w 169"/>
              <a:gd name="T47" fmla="*/ 19 h 174"/>
              <a:gd name="T48" fmla="*/ 111 w 169"/>
              <a:gd name="T49" fmla="*/ 0 h 174"/>
              <a:gd name="T50" fmla="*/ 58 w 169"/>
              <a:gd name="T51" fmla="*/ 0 h 174"/>
              <a:gd name="T52" fmla="*/ 34 w 169"/>
              <a:gd name="T53" fmla="*/ 19 h 174"/>
              <a:gd name="T54" fmla="*/ 19 w 169"/>
              <a:gd name="T55" fmla="*/ 38 h 174"/>
              <a:gd name="T56" fmla="*/ 150 w 169"/>
              <a:gd name="T57" fmla="*/ 155 h 174"/>
              <a:gd name="T58" fmla="*/ 19 w 169"/>
              <a:gd name="T59" fmla="*/ 38 h 174"/>
              <a:gd name="T60" fmla="*/ 169 w 169"/>
              <a:gd name="T61" fmla="*/ 19 h 174"/>
              <a:gd name="T62" fmla="*/ 0 w 169"/>
              <a:gd name="T63" fmla="*/ 174 h 174"/>
              <a:gd name="T64" fmla="*/ 34 w 169"/>
              <a:gd name="T65" fmla="*/ 19 h 174"/>
              <a:gd name="T66" fmla="*/ 58 w 169"/>
              <a:gd name="T67" fmla="*/ 38 h 174"/>
              <a:gd name="T68" fmla="*/ 111 w 169"/>
              <a:gd name="T69" fmla="*/ 19 h 174"/>
              <a:gd name="T70" fmla="*/ 135 w 169"/>
              <a:gd name="T71" fmla="*/ 38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9" h="174">
                <a:moveTo>
                  <a:pt x="111" y="121"/>
                </a:moveTo>
                <a:lnTo>
                  <a:pt x="135" y="121"/>
                </a:lnTo>
                <a:lnTo>
                  <a:pt x="135" y="140"/>
                </a:lnTo>
                <a:lnTo>
                  <a:pt x="111" y="140"/>
                </a:lnTo>
                <a:lnTo>
                  <a:pt x="111" y="121"/>
                </a:lnTo>
                <a:close/>
                <a:moveTo>
                  <a:pt x="73" y="121"/>
                </a:moveTo>
                <a:lnTo>
                  <a:pt x="97" y="121"/>
                </a:lnTo>
                <a:lnTo>
                  <a:pt x="97" y="140"/>
                </a:lnTo>
                <a:lnTo>
                  <a:pt x="73" y="140"/>
                </a:lnTo>
                <a:lnTo>
                  <a:pt x="73" y="121"/>
                </a:lnTo>
                <a:close/>
                <a:moveTo>
                  <a:pt x="34" y="121"/>
                </a:moveTo>
                <a:lnTo>
                  <a:pt x="58" y="121"/>
                </a:lnTo>
                <a:lnTo>
                  <a:pt x="58" y="140"/>
                </a:lnTo>
                <a:lnTo>
                  <a:pt x="34" y="140"/>
                </a:lnTo>
                <a:lnTo>
                  <a:pt x="34" y="121"/>
                </a:lnTo>
                <a:close/>
                <a:moveTo>
                  <a:pt x="111" y="87"/>
                </a:moveTo>
                <a:lnTo>
                  <a:pt x="135" y="87"/>
                </a:lnTo>
                <a:lnTo>
                  <a:pt x="135" y="106"/>
                </a:lnTo>
                <a:lnTo>
                  <a:pt x="111" y="106"/>
                </a:lnTo>
                <a:lnTo>
                  <a:pt x="111" y="87"/>
                </a:lnTo>
                <a:close/>
                <a:moveTo>
                  <a:pt x="73" y="87"/>
                </a:moveTo>
                <a:lnTo>
                  <a:pt x="97" y="87"/>
                </a:lnTo>
                <a:lnTo>
                  <a:pt x="97" y="106"/>
                </a:lnTo>
                <a:lnTo>
                  <a:pt x="73" y="106"/>
                </a:lnTo>
                <a:lnTo>
                  <a:pt x="73" y="87"/>
                </a:lnTo>
                <a:close/>
                <a:moveTo>
                  <a:pt x="34" y="87"/>
                </a:moveTo>
                <a:lnTo>
                  <a:pt x="58" y="87"/>
                </a:lnTo>
                <a:lnTo>
                  <a:pt x="58" y="106"/>
                </a:lnTo>
                <a:lnTo>
                  <a:pt x="34" y="106"/>
                </a:lnTo>
                <a:lnTo>
                  <a:pt x="34" y="87"/>
                </a:lnTo>
                <a:close/>
                <a:moveTo>
                  <a:pt x="111" y="53"/>
                </a:moveTo>
                <a:lnTo>
                  <a:pt x="135" y="53"/>
                </a:lnTo>
                <a:lnTo>
                  <a:pt x="135" y="72"/>
                </a:lnTo>
                <a:lnTo>
                  <a:pt x="111" y="72"/>
                </a:lnTo>
                <a:lnTo>
                  <a:pt x="111" y="53"/>
                </a:lnTo>
                <a:close/>
                <a:moveTo>
                  <a:pt x="73" y="53"/>
                </a:moveTo>
                <a:lnTo>
                  <a:pt x="97" y="53"/>
                </a:lnTo>
                <a:lnTo>
                  <a:pt x="97" y="72"/>
                </a:lnTo>
                <a:lnTo>
                  <a:pt x="73" y="72"/>
                </a:lnTo>
                <a:lnTo>
                  <a:pt x="73" y="53"/>
                </a:lnTo>
                <a:close/>
                <a:moveTo>
                  <a:pt x="34" y="53"/>
                </a:moveTo>
                <a:lnTo>
                  <a:pt x="58" y="53"/>
                </a:lnTo>
                <a:lnTo>
                  <a:pt x="58" y="72"/>
                </a:lnTo>
                <a:lnTo>
                  <a:pt x="34" y="72"/>
                </a:lnTo>
                <a:lnTo>
                  <a:pt x="34" y="53"/>
                </a:lnTo>
                <a:close/>
                <a:moveTo>
                  <a:pt x="111" y="0"/>
                </a:moveTo>
                <a:lnTo>
                  <a:pt x="135" y="0"/>
                </a:lnTo>
                <a:lnTo>
                  <a:pt x="135" y="19"/>
                </a:lnTo>
                <a:lnTo>
                  <a:pt x="111" y="19"/>
                </a:lnTo>
                <a:lnTo>
                  <a:pt x="111" y="0"/>
                </a:lnTo>
                <a:close/>
                <a:moveTo>
                  <a:pt x="34" y="0"/>
                </a:moveTo>
                <a:lnTo>
                  <a:pt x="58" y="0"/>
                </a:lnTo>
                <a:lnTo>
                  <a:pt x="58" y="19"/>
                </a:lnTo>
                <a:lnTo>
                  <a:pt x="34" y="19"/>
                </a:lnTo>
                <a:lnTo>
                  <a:pt x="34" y="0"/>
                </a:lnTo>
                <a:close/>
                <a:moveTo>
                  <a:pt x="19" y="38"/>
                </a:moveTo>
                <a:lnTo>
                  <a:pt x="19" y="155"/>
                </a:lnTo>
                <a:lnTo>
                  <a:pt x="150" y="155"/>
                </a:lnTo>
                <a:lnTo>
                  <a:pt x="150" y="38"/>
                </a:lnTo>
                <a:lnTo>
                  <a:pt x="19" y="38"/>
                </a:lnTo>
                <a:close/>
                <a:moveTo>
                  <a:pt x="135" y="19"/>
                </a:moveTo>
                <a:lnTo>
                  <a:pt x="169" y="19"/>
                </a:lnTo>
                <a:lnTo>
                  <a:pt x="169" y="174"/>
                </a:lnTo>
                <a:lnTo>
                  <a:pt x="0" y="174"/>
                </a:lnTo>
                <a:lnTo>
                  <a:pt x="0" y="19"/>
                </a:lnTo>
                <a:lnTo>
                  <a:pt x="34" y="19"/>
                </a:lnTo>
                <a:lnTo>
                  <a:pt x="34" y="38"/>
                </a:lnTo>
                <a:lnTo>
                  <a:pt x="58" y="38"/>
                </a:lnTo>
                <a:lnTo>
                  <a:pt x="58" y="19"/>
                </a:lnTo>
                <a:lnTo>
                  <a:pt x="111" y="19"/>
                </a:lnTo>
                <a:lnTo>
                  <a:pt x="111" y="38"/>
                </a:lnTo>
                <a:lnTo>
                  <a:pt x="135" y="38"/>
                </a:lnTo>
                <a:lnTo>
                  <a:pt x="135" y="19"/>
                </a:lnTo>
                <a:close/>
              </a:path>
            </a:pathLst>
          </a:custGeom>
          <a:solidFill>
            <a:srgbClr val="433C5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1E1861E4-609F-4DAA-BFC4-49694752916F}"/>
              </a:ext>
            </a:extLst>
          </p:cNvPr>
          <p:cNvSpPr/>
          <p:nvPr/>
        </p:nvSpPr>
        <p:spPr>
          <a:xfrm>
            <a:off x="1821655" y="4049671"/>
            <a:ext cx="943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84033">
              <a:buClr>
                <a:srgbClr val="EE2D27"/>
              </a:buClr>
            </a:pPr>
            <a:r>
              <a:rPr lang="de-DE" sz="1600" b="1" dirty="0">
                <a:solidFill>
                  <a:srgbClr val="241D36"/>
                </a:solidFill>
                <a:latin typeface="+mj-lt"/>
                <a:cs typeface="Arial" pitchFamily="34" charset="0"/>
              </a:rPr>
              <a:t>Erhebungszeitraum</a:t>
            </a:r>
          </a:p>
          <a:p>
            <a:pPr marL="342900" indent="-342900">
              <a:buClr>
                <a:srgbClr val="EE2D27"/>
              </a:buClr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241D36"/>
                </a:solidFill>
                <a:latin typeface="+mj-lt"/>
              </a:rPr>
              <a:t>Feldzeit: </a:t>
            </a:r>
            <a:r>
              <a:rPr lang="es-ES_tradnl" sz="1600" dirty="0"/>
              <a:t>15. - 17.07.2022</a:t>
            </a:r>
            <a:endParaRPr lang="de-DE" sz="1600" dirty="0">
              <a:solidFill>
                <a:srgbClr val="241D36"/>
              </a:solidFill>
              <a:latin typeface="+mj-lt"/>
            </a:endParaRP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5B0E89CF-81F2-4BA4-AE15-BFBFDE3AF3DB}"/>
              </a:ext>
            </a:extLst>
          </p:cNvPr>
          <p:cNvSpPr/>
          <p:nvPr/>
        </p:nvSpPr>
        <p:spPr>
          <a:xfrm>
            <a:off x="1825637" y="1663572"/>
            <a:ext cx="9431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EE2D27"/>
              </a:buClr>
            </a:pPr>
            <a:r>
              <a:rPr lang="de-DE" sz="1600" b="1" dirty="0">
                <a:solidFill>
                  <a:srgbClr val="241D36"/>
                </a:solidFill>
                <a:latin typeface="+mj-lt"/>
                <a:cs typeface="Arial" pitchFamily="34" charset="0"/>
              </a:rPr>
              <a:t>Stichprobe</a:t>
            </a:r>
          </a:p>
          <a:p>
            <a:pPr marL="342900" indent="-342900">
              <a:buClr>
                <a:srgbClr val="EE2D27"/>
              </a:buClr>
              <a:buFont typeface="Arial" panose="020B0604020202020204" pitchFamily="34" charset="0"/>
              <a:buChar char="•"/>
            </a:pPr>
            <a:r>
              <a:rPr lang="de-DE" sz="1600">
                <a:solidFill>
                  <a:srgbClr val="241D36"/>
                </a:solidFill>
                <a:latin typeface="+mj-lt"/>
              </a:rPr>
              <a:t>1023 </a:t>
            </a:r>
            <a:r>
              <a:rPr lang="de-DE" sz="1600" dirty="0">
                <a:solidFill>
                  <a:srgbClr val="241D36"/>
                </a:solidFill>
                <a:latin typeface="+mj-lt"/>
              </a:rPr>
              <a:t>Befragte, bevölkerungsrepräsentativ nach Alter 18+, Geschlecht und Region</a:t>
            </a:r>
          </a:p>
        </p:txBody>
      </p:sp>
    </p:spTree>
    <p:extLst>
      <p:ext uri="{BB962C8B-B14F-4D97-AF65-F5344CB8AC3E}">
        <p14:creationId xmlns:p14="http://schemas.microsoft.com/office/powerpoint/2010/main" val="198574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Wie viele Menschen in Ihrem Umfeld würden Sie insgesamt als Freund bzw. Freundin bezeichnen?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Freunde im Umfeld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Haben Sie einen besten Freund und / oder eine beste Freundin?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Befragten, die Freunde haben (957)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Die meisten Freundschaften werden in der Schule, der Ausbildung und im Job geschlossen. Glauben Sie, dass man auch im späteren Alter (mit über 60 Jahren) noch neue Freunde finden kann?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584000" y="1764540"/>
          <a:ext cx="709200" cy="414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>
                        <a:defRPr sz="900" b="0" i="0" u="none">
                          <a:solidFill>
                            <a:srgbClr val="595959"/>
                          </a:solidFill>
                          <a:latin typeface="Arial"/>
                        </a:defRPr>
                      </a:pPr>
                      <a:r>
                        <a:t>Mittelwert</a:t>
                      </a:r>
                    </a:p>
                  </a:txBody>
                  <a:tcPr marL="36000" marR="36000" marT="36000" marB="36000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7512">
                <a:tc>
                  <a:txBody>
                    <a:bodyPr/>
                    <a:lstStyle/>
                    <a:p>
                      <a:pPr algn="ctr">
                        <a:defRPr sz="1200" b="0" i="0" u="none">
                          <a:solidFill>
                            <a:srgbClr val="595959"/>
                          </a:solidFill>
                          <a:latin typeface="Arial"/>
                        </a:defRPr>
                      </a:pPr>
                      <a:r>
                        <a:t>2,16</a:t>
                      </a:r>
                    </a:p>
                  </a:txBody>
                  <a:tcPr marL="36000" marR="36000" marT="36000" marB="3600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7512">
                <a:tc>
                  <a:txBody>
                    <a:bodyPr/>
                    <a:lstStyle/>
                    <a:p>
                      <a:pPr algn="ctr">
                        <a:defRPr sz="1200" b="0" i="0" u="none">
                          <a:solidFill>
                            <a:srgbClr val="595959"/>
                          </a:solidFill>
                          <a:latin typeface="Arial"/>
                        </a:defRPr>
                      </a:pPr>
                      <a:r>
                        <a:t>2,35</a:t>
                      </a:r>
                    </a:p>
                  </a:txBody>
                  <a:tcPr marL="36000" marR="36000" marT="36000" marB="3600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7512">
                <a:tc>
                  <a:txBody>
                    <a:bodyPr/>
                    <a:lstStyle/>
                    <a:p>
                      <a:pPr algn="ctr">
                        <a:defRPr sz="1200" b="0" i="0" u="none">
                          <a:solidFill>
                            <a:srgbClr val="595959"/>
                          </a:solidFill>
                          <a:latin typeface="Arial"/>
                        </a:defRPr>
                      </a:pPr>
                      <a:r>
                        <a:t>3,04</a:t>
                      </a:r>
                    </a:p>
                  </a:txBody>
                  <a:tcPr marL="36000" marR="36000" marT="36000" marB="3600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Inwieweit stimmen Sie den folgenden Aussagen zu oder nicht zu?</a:t>
            </a:r>
            <a:endParaRPr sz="1200" b="1" i="0"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777600" y="1760400"/>
          <a:ext cx="99252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Inwieweit stimmen Sie den folgenden Aussagen zu oder nicht zu? - Freundschaften sind / wären mir wichtiger als eine Partnerschaft.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Freundschaft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5600" y="5868000"/>
            <a:ext cx="8532000" cy="4320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1200" b="1" i="0">
                <a:latin typeface="Arial"/>
              </a:rPr>
              <a:t>Inwieweit stimmen Sie den folgenden Aussagen zu oder nicht zu? - Freundschaften sind / wären mir wichtiger als familiäre Beziehungen (z. B. zu Geschwistern, Cousins).</a:t>
            </a:r>
            <a:endParaRPr sz="1200" b="1" i="0"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5600" y="6372000"/>
            <a:ext cx="8532000" cy="248400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Autofit/>
          </a:bodyPr>
          <a:lstStyle/>
          <a:p>
            <a:pPr algn="l">
              <a:defRPr u="none">
                <a:solidFill>
                  <a:srgbClr val="595959"/>
                </a:solidFill>
              </a:defRPr>
            </a:pPr>
            <a:r>
              <a:rPr lang="de-DE" sz="900" b="0" i="1">
                <a:latin typeface="Arial"/>
              </a:rPr>
              <a:t>Basis: Alle Befragten (1023)</a:t>
            </a:r>
            <a:endParaRPr sz="900" b="0" i="1">
              <a:latin typeface="Arial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77600" y="1760400"/>
          <a:ext cx="10634400" cy="410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YouGov Content">
  <a:themeElements>
    <a:clrScheme name="YouGov Colors 2020">
      <a:dk1>
        <a:srgbClr val="000000"/>
      </a:dk1>
      <a:lt1>
        <a:srgbClr val="FFFFFF"/>
      </a:lt1>
      <a:dk2>
        <a:srgbClr val="241D36"/>
      </a:dk2>
      <a:lt2>
        <a:srgbClr val="B3B5B3"/>
      </a:lt2>
      <a:accent1>
        <a:srgbClr val="7C64C3"/>
      </a:accent1>
      <a:accent2>
        <a:srgbClr val="F372A1"/>
      </a:accent2>
      <a:accent3>
        <a:srgbClr val="29CDCA"/>
      </a:accent3>
      <a:accent4>
        <a:srgbClr val="AE61C4"/>
      </a:accent4>
      <a:accent5>
        <a:srgbClr val="FF6352"/>
      </a:accent5>
      <a:accent6>
        <a:srgbClr val="00B7B4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332C4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YouGov_PowerPoint_Template_2019_09_16.pptx" id="{883657CB-C8B7-4058-BBAC-C150D0376613}" vid="{C6CA93C2-A70E-4A33-B76F-4FE2E08B727C}"/>
    </a:ext>
  </a:extLst>
</a:theme>
</file>

<file path=ppt/theme/theme2.xml><?xml version="1.0" encoding="utf-8"?>
<a:theme xmlns:a="http://schemas.openxmlformats.org/drawingml/2006/main" name="Office Theme">
  <a:themeElements>
    <a:clrScheme name="YouGov Colors">
      <a:dk1>
        <a:srgbClr val="4D4C4D"/>
      </a:dk1>
      <a:lt1>
        <a:srgbClr val="B4B5B4"/>
      </a:lt1>
      <a:dk2>
        <a:srgbClr val="DA2C2D"/>
      </a:dk2>
      <a:lt2>
        <a:srgbClr val="B3B5B3"/>
      </a:lt2>
      <a:accent1>
        <a:srgbClr val="EC4079"/>
      </a:accent1>
      <a:accent2>
        <a:srgbClr val="9575CD"/>
      </a:accent2>
      <a:accent3>
        <a:srgbClr val="00BFA5"/>
      </a:accent3>
      <a:accent4>
        <a:srgbClr val="FFB74D"/>
      </a:accent4>
      <a:accent5>
        <a:srgbClr val="8797EB"/>
      </a:accent5>
      <a:accent6>
        <a:srgbClr val="B2E27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1CEE420A241DA48A95721514CE53F1A" ma:contentTypeVersion="16" ma:contentTypeDescription="Ein neues Dokument erstellen." ma:contentTypeScope="" ma:versionID="0920c9b6b5d89fe3536dcd2b760ff572">
  <xsd:schema xmlns:xsd="http://www.w3.org/2001/XMLSchema" xmlns:xs="http://www.w3.org/2001/XMLSchema" xmlns:p="http://schemas.microsoft.com/office/2006/metadata/properties" xmlns:ns2="2734d6fb-b36e-4b9c-9103-abe2f6a1a286" xmlns:ns3="eb732044-cab1-4709-978e-661c720fc198" targetNamespace="http://schemas.microsoft.com/office/2006/metadata/properties" ma:root="true" ma:fieldsID="196ebe3fc8d169983739fb5da04a3bc3" ns2:_="" ns3:_="">
    <xsd:import namespace="2734d6fb-b36e-4b9c-9103-abe2f6a1a286"/>
    <xsd:import namespace="eb732044-cab1-4709-978e-661c720fc19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34d6fb-b36e-4b9c-9103-abe2f6a1a2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d2510aa0-957d-4b1b-ad12-f5c24380f8c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32044-cab1-4709-978e-661c720fc19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1eb2f5-00b8-4ef3-a12c-c8d6e47fd5dd}" ma:internalName="TaxCatchAll" ma:showField="CatchAllData" ma:web="eb732044-cab1-4709-978e-661c720fc19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734d6fb-b36e-4b9c-9103-abe2f6a1a286">
      <Terms xmlns="http://schemas.microsoft.com/office/infopath/2007/PartnerControls"/>
    </lcf76f155ced4ddcb4097134ff3c332f>
    <TaxCatchAll xmlns="eb732044-cab1-4709-978e-661c720fc198" xsi:nil="true"/>
  </documentManagement>
</p:properties>
</file>

<file path=customXml/itemProps1.xml><?xml version="1.0" encoding="utf-8"?>
<ds:datastoreItem xmlns:ds="http://schemas.openxmlformats.org/officeDocument/2006/customXml" ds:itemID="{1381671F-A02D-45BF-90A5-2252B811F9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780680-45BA-4103-A404-1F82E95DF0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34d6fb-b36e-4b9c-9103-abe2f6a1a286"/>
    <ds:schemaRef ds:uri="eb732044-cab1-4709-978e-661c720fc1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392F15-34EC-477E-9872-05883DDE1736}">
  <ds:schemaRefs>
    <ds:schemaRef ds:uri="http://purl.org/dc/terms/"/>
    <ds:schemaRef ds:uri="http://purl.org/dc/elements/1.1/"/>
    <ds:schemaRef ds:uri="6f36741b-3850-4eb6-afdb-f5beecef32d0"/>
    <ds:schemaRef ds:uri="http://purl.org/dc/dcmitype/"/>
    <ds:schemaRef ds:uri="8930a641-2afd-460e-8824-9f401af09c5a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2734d6fb-b36e-4b9c-9103-abe2f6a1a286"/>
    <ds:schemaRef ds:uri="eb732044-cab1-4709-978e-661c720fc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606</Words>
  <Application>Microsoft Office PowerPoint</Application>
  <PresentationFormat>Breitbild</PresentationFormat>
  <Paragraphs>64</Paragraphs>
  <Slides>18</Slides>
  <Notes>0</Notes>
  <HiddenSlides>3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2" baseType="lpstr">
      <vt:lpstr>Arial</vt:lpstr>
      <vt:lpstr>Calibri</vt:lpstr>
      <vt:lpstr>Trebuchet MS</vt:lpstr>
      <vt:lpstr>1_YouGov Content</vt:lpstr>
      <vt:lpstr>YouGov Chartbericht</vt:lpstr>
      <vt:lpstr>Methode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  <vt:lpstr>Freundschaft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2020-10-29T21:46:53Z</dcterms:created>
  <dcterms:modified xsi:type="dcterms:W3CDTF">2022-07-28T09:55:06Z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0x010100E71C25B2EB94154F81FAACA6BCCC5044</vt:lpwstr>
  </property>
</Properties>
</file>